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5" r:id="rId9"/>
    <p:sldId id="263" r:id="rId10"/>
    <p:sldId id="264" r:id="rId11"/>
  </p:sldIdLst>
  <p:sldSz cx="9144000" cy="6858000" type="screen4x3"/>
  <p:notesSz cx="6797675" cy="9928225"/>
  <p:defaultTextStyle>
    <a:defPPr>
      <a:defRPr lang="nl-NL"/>
    </a:defPPr>
    <a:lvl1pPr algn="l" rtl="0" fontAlgn="base">
      <a:spcBef>
        <a:spcPct val="20000"/>
      </a:spcBef>
      <a:spcAft>
        <a:spcPct val="0"/>
      </a:spcAft>
      <a:defRPr kern="1200">
        <a:solidFill>
          <a:schemeClr val="bg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kern="1200">
        <a:solidFill>
          <a:schemeClr val="bg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kern="1200">
        <a:solidFill>
          <a:schemeClr val="bg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kern="1200">
        <a:solidFill>
          <a:schemeClr val="bg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kern="1200">
        <a:solidFill>
          <a:schemeClr val="bg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DFDFD"/>
    <a:srgbClr val="EAEAEA"/>
    <a:srgbClr val="FFFFFF"/>
    <a:srgbClr val="2A8CCC"/>
    <a:srgbClr val="3E6376"/>
    <a:srgbClr val="21353F"/>
    <a:srgbClr val="0B73B9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80" autoAdjust="0"/>
    <p:restoredTop sz="94718" autoAdjust="0"/>
  </p:normalViewPr>
  <p:slideViewPr>
    <p:cSldViewPr>
      <p:cViewPr varScale="1">
        <p:scale>
          <a:sx n="93" d="100"/>
          <a:sy n="93" d="100"/>
        </p:scale>
        <p:origin x="-714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883469" y="9369336"/>
            <a:ext cx="700642" cy="40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674" tIns="46338" rIns="92674" bIns="46338">
            <a:spAutoFit/>
          </a:bodyPr>
          <a:lstStyle/>
          <a:p>
            <a:pPr defTabSz="926332" eaLnBrk="0" hangingPunct="0">
              <a:spcBef>
                <a:spcPct val="50000"/>
              </a:spcBef>
            </a:pPr>
            <a:endParaRPr lang="en-US" sz="200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41" y="4715629"/>
            <a:ext cx="4985393" cy="446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9" tIns="46065" rIns="92129" bIns="460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buChar char="•"/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buChar char="•"/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buChar char="•"/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buChar char="•"/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64112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This </a:t>
            </a:r>
            <a:r>
              <a:rPr lang="fr-FR" dirty="0" err="1" smtClean="0"/>
              <a:t>slides</a:t>
            </a:r>
            <a:r>
              <a:rPr lang="fr-FR" dirty="0" smtClean="0"/>
              <a:t>,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already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presented</a:t>
            </a:r>
            <a:r>
              <a:rPr lang="fr-FR" baseline="0" dirty="0" smtClean="0"/>
              <a:t> last May, </a:t>
            </a:r>
            <a:r>
              <a:rPr lang="fr-FR" baseline="0" dirty="0" err="1" smtClean="0"/>
              <a:t>just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reminds</a:t>
            </a:r>
            <a:r>
              <a:rPr lang="fr-FR" baseline="0" dirty="0" smtClean="0"/>
              <a:t> the objectives of phase 1 (…) the </a:t>
            </a:r>
            <a:r>
              <a:rPr lang="fr-FR" baseline="0" dirty="0" err="1" smtClean="0"/>
              <a:t>way</a:t>
            </a:r>
            <a:r>
              <a:rPr lang="fr-FR" baseline="0" dirty="0" smtClean="0"/>
              <a:t> CEN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working</a:t>
            </a:r>
            <a:r>
              <a:rPr lang="fr-FR" baseline="0" dirty="0" smtClean="0"/>
              <a:t> (</a:t>
            </a:r>
            <a:r>
              <a:rPr lang="fr-FR" baseline="0" dirty="0" err="1" smtClean="0"/>
              <a:t>subcontracting</a:t>
            </a:r>
            <a:r>
              <a:rPr lang="fr-FR" baseline="0" dirty="0" smtClean="0"/>
              <a:t> to a consortium of 16 EU </a:t>
            </a:r>
            <a:r>
              <a:rPr lang="fr-FR" baseline="0" dirty="0" err="1" smtClean="0"/>
              <a:t>companies</a:t>
            </a:r>
            <a:r>
              <a:rPr lang="fr-FR" baseline="0" dirty="0" smtClean="0"/>
              <a:t>. Total action </a:t>
            </a:r>
            <a:r>
              <a:rPr lang="fr-FR" baseline="0" dirty="0" err="1" smtClean="0"/>
              <a:t>cost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about 3.5 M€) The </a:t>
            </a:r>
            <a:r>
              <a:rPr lang="fr-FR" baseline="0" dirty="0" err="1" smtClean="0"/>
              <a:t>work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actually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started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January</a:t>
            </a:r>
            <a:r>
              <a:rPr lang="fr-FR" baseline="0" dirty="0" smtClean="0"/>
              <a:t> 2009.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now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mid</a:t>
            </a:r>
            <a:r>
              <a:rPr lang="fr-FR" baseline="0" dirty="0" smtClean="0"/>
              <a:t>-</a:t>
            </a:r>
            <a:r>
              <a:rPr lang="fr-FR" baseline="0" dirty="0" err="1" smtClean="0"/>
              <a:t>term</a:t>
            </a:r>
            <a:r>
              <a:rPr lang="fr-FR" baseline="0" dirty="0" smtClean="0"/>
              <a:t> (an </a:t>
            </a:r>
            <a:r>
              <a:rPr lang="fr-FR" baseline="0" dirty="0" err="1" smtClean="0"/>
              <a:t>interim</a:t>
            </a:r>
            <a:r>
              <a:rPr lang="fr-FR" baseline="0" dirty="0" smtClean="0"/>
              <a:t> report as been </a:t>
            </a:r>
            <a:r>
              <a:rPr lang="fr-FR" baseline="0" dirty="0" err="1" smtClean="0"/>
              <a:t>presented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evaluation</a:t>
            </a:r>
            <a:r>
              <a:rPr lang="fr-FR" baseline="0" dirty="0" smtClean="0"/>
              <a:t> to the commission).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lIns="92153" tIns="46077" rIns="92153" bIns="46077"/>
          <a:lstStyle/>
          <a:p>
            <a:fld id="{EEA576B8-8FD1-437E-952E-3FD2D8971DBA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64112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study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structured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around</a:t>
            </a:r>
            <a:r>
              <a:rPr lang="fr-FR" baseline="0" dirty="0" smtClean="0"/>
              <a:t> 6 </a:t>
            </a:r>
            <a:r>
              <a:rPr lang="fr-FR" baseline="0" dirty="0" err="1" smtClean="0"/>
              <a:t>work</a:t>
            </a:r>
            <a:r>
              <a:rPr lang="fr-FR" baseline="0" dirty="0" smtClean="0"/>
              <a:t> packages. The first 3 </a:t>
            </a:r>
            <a:r>
              <a:rPr lang="fr-FR" baseline="0" dirty="0" err="1" smtClean="0"/>
              <a:t>ones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nearly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completed</a:t>
            </a:r>
            <a:r>
              <a:rPr lang="fr-FR" baseline="0" dirty="0" smtClean="0"/>
              <a:t> as the </a:t>
            </a:r>
            <a:r>
              <a:rPr lang="fr-FR" baseline="0" dirty="0" err="1" smtClean="0"/>
              <a:t>deliverables</a:t>
            </a:r>
            <a:r>
              <a:rPr lang="fr-FR" baseline="0" dirty="0" smtClean="0"/>
              <a:t> have been </a:t>
            </a:r>
            <a:r>
              <a:rPr lang="fr-FR" baseline="0" dirty="0" err="1" smtClean="0"/>
              <a:t>presented</a:t>
            </a:r>
            <a:r>
              <a:rPr lang="fr-FR" baseline="0" dirty="0" smtClean="0"/>
              <a:t> to WG 197 and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just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discussing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some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details</a:t>
            </a:r>
            <a:r>
              <a:rPr lang="fr-FR" baseline="0" dirty="0" smtClean="0"/>
              <a:t>, but </a:t>
            </a:r>
            <a:r>
              <a:rPr lang="fr-FR" baseline="0" dirty="0" err="1" smtClean="0"/>
              <a:t>basically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work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completed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results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these</a:t>
            </a:r>
            <a:r>
              <a:rPr lang="fr-FR" baseline="0" dirty="0" smtClean="0"/>
              <a:t> first 3 </a:t>
            </a:r>
            <a:r>
              <a:rPr lang="fr-FR" baseline="0" dirty="0" err="1" smtClean="0"/>
              <a:t>deliverables</a:t>
            </a:r>
            <a:r>
              <a:rPr lang="fr-FR" baseline="0" dirty="0" smtClean="0"/>
              <a:t> WG 197 </a:t>
            </a:r>
            <a:r>
              <a:rPr lang="fr-FR" baseline="0" dirty="0" err="1" smtClean="0"/>
              <a:t>expected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testing</a:t>
            </a:r>
            <a:r>
              <a:rPr lang="fr-FR" baseline="0" dirty="0" smtClean="0"/>
              <a:t> programme and a </a:t>
            </a:r>
            <a:r>
              <a:rPr lang="fr-FR" baseline="0" dirty="0" err="1" smtClean="0"/>
              <a:t>sample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appliances</a:t>
            </a:r>
            <a:r>
              <a:rPr lang="fr-FR" baseline="0" dirty="0" smtClean="0"/>
              <a:t> to test for a final validation. </a:t>
            </a:r>
          </a:p>
          <a:p>
            <a:r>
              <a:rPr lang="fr-FR" baseline="0" dirty="0" err="1" smtClean="0"/>
              <a:t>However</a:t>
            </a:r>
            <a:r>
              <a:rPr lang="fr-FR" baseline="0" dirty="0" smtClean="0"/>
              <a:t> the situation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very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complex</a:t>
            </a:r>
            <a:r>
              <a:rPr lang="fr-FR" baseline="0" dirty="0" smtClean="0"/>
              <a:t>. </a:t>
            </a:r>
          </a:p>
          <a:p>
            <a:r>
              <a:rPr lang="fr-FR" baseline="0" dirty="0" smtClean="0"/>
              <a:t>	Lot of </a:t>
            </a:r>
            <a:r>
              <a:rPr lang="fr-FR" baseline="0" dirty="0" err="1" smtClean="0"/>
              <a:t>different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appliances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technology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must select the </a:t>
            </a:r>
            <a:r>
              <a:rPr lang="fr-FR" baseline="0" dirty="0" err="1" smtClean="0"/>
              <a:t>most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representative</a:t>
            </a:r>
            <a:r>
              <a:rPr lang="fr-FR" baseline="0" dirty="0" smtClean="0"/>
              <a:t>. </a:t>
            </a:r>
          </a:p>
          <a:p>
            <a:r>
              <a:rPr lang="fr-FR" baseline="0" dirty="0" smtClean="0"/>
              <a:t>	Lot of conditions are relevant for </a:t>
            </a:r>
            <a:r>
              <a:rPr lang="fr-FR" baseline="0" dirty="0" err="1" smtClean="0"/>
              <a:t>testing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means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lenghthy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costly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testing</a:t>
            </a:r>
            <a:r>
              <a:rPr lang="fr-FR" baseline="0" dirty="0" smtClean="0"/>
              <a:t>.</a:t>
            </a:r>
          </a:p>
          <a:p>
            <a:r>
              <a:rPr lang="fr-FR" baseline="0" dirty="0" smtClean="0"/>
              <a:t>As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have to </a:t>
            </a:r>
            <a:r>
              <a:rPr lang="fr-FR" baseline="0" dirty="0" err="1" smtClean="0"/>
              <a:t>find</a:t>
            </a:r>
            <a:r>
              <a:rPr lang="fr-FR" baseline="0" dirty="0" smtClean="0"/>
              <a:t> an </a:t>
            </a:r>
            <a:r>
              <a:rPr lang="fr-FR" baseline="0" dirty="0" err="1" smtClean="0"/>
              <a:t>adequate</a:t>
            </a:r>
            <a:r>
              <a:rPr lang="fr-FR" baseline="0" dirty="0" smtClean="0"/>
              <a:t> balance to </a:t>
            </a:r>
            <a:r>
              <a:rPr lang="fr-FR" baseline="0" dirty="0" err="1" smtClean="0"/>
              <a:t>guarantee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sample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appliances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tested</a:t>
            </a:r>
            <a:r>
              <a:rPr lang="fr-FR" baseline="0" dirty="0" smtClean="0"/>
              <a:t> as </a:t>
            </a:r>
            <a:r>
              <a:rPr lang="fr-FR" baseline="0" dirty="0" err="1" smtClean="0"/>
              <a:t>enough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representativity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testing</a:t>
            </a:r>
            <a:r>
              <a:rPr lang="fr-FR" baseline="0" dirty="0" smtClean="0"/>
              <a:t> programme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meaningful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had</a:t>
            </a:r>
            <a:r>
              <a:rPr lang="fr-FR" baseline="0" dirty="0" smtClean="0"/>
              <a:t> to change the </a:t>
            </a:r>
            <a:r>
              <a:rPr lang="fr-FR" baseline="0" dirty="0" err="1" smtClean="0"/>
              <a:t>procedure</a:t>
            </a:r>
            <a:r>
              <a:rPr lang="fr-FR" baseline="0" dirty="0" smtClean="0"/>
              <a:t>. </a:t>
            </a:r>
          </a:p>
          <a:p>
            <a:r>
              <a:rPr lang="fr-FR" baseline="0" dirty="0" err="1" smtClean="0"/>
              <a:t>Testing</a:t>
            </a:r>
            <a:r>
              <a:rPr lang="fr-FR" baseline="0" dirty="0" smtClean="0"/>
              <a:t> has </a:t>
            </a:r>
            <a:r>
              <a:rPr lang="fr-FR" baseline="0" dirty="0" err="1" smtClean="0"/>
              <a:t>started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a minimum </a:t>
            </a:r>
            <a:r>
              <a:rPr lang="fr-FR" baseline="0" dirty="0" err="1" smtClean="0"/>
              <a:t>list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appliances</a:t>
            </a:r>
            <a:r>
              <a:rPr lang="fr-FR" baseline="0" dirty="0" smtClean="0"/>
              <a:t> and a </a:t>
            </a:r>
            <a:r>
              <a:rPr lang="fr-FR" baseline="0" dirty="0" err="1" smtClean="0"/>
              <a:t>quite</a:t>
            </a:r>
            <a:r>
              <a:rPr lang="fr-FR" baseline="0" dirty="0" smtClean="0"/>
              <a:t> extensive </a:t>
            </a:r>
            <a:r>
              <a:rPr lang="fr-FR" baseline="0" dirty="0" err="1" smtClean="0"/>
              <a:t>testing</a:t>
            </a:r>
            <a:r>
              <a:rPr lang="fr-FR" baseline="0" dirty="0" smtClean="0"/>
              <a:t> programme. It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expected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according</a:t>
            </a:r>
            <a:r>
              <a:rPr lang="fr-FR" baseline="0" dirty="0" smtClean="0"/>
              <a:t> to the </a:t>
            </a:r>
            <a:r>
              <a:rPr lang="fr-FR" baseline="0" dirty="0" err="1" smtClean="0"/>
              <a:t>incoming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results</a:t>
            </a:r>
            <a:r>
              <a:rPr lang="fr-FR" baseline="0" dirty="0" smtClean="0"/>
              <a:t> GASQUAL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propose new </a:t>
            </a:r>
            <a:r>
              <a:rPr lang="fr-FR" baseline="0" dirty="0" err="1" smtClean="0"/>
              <a:t>appliances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include</a:t>
            </a:r>
            <a:r>
              <a:rPr lang="fr-FR" baseline="0" dirty="0" smtClean="0"/>
              <a:t> in the </a:t>
            </a:r>
            <a:r>
              <a:rPr lang="fr-FR" baseline="0" dirty="0" err="1" smtClean="0"/>
              <a:t>testing</a:t>
            </a:r>
            <a:r>
              <a:rPr lang="fr-FR" baseline="0" dirty="0" smtClean="0"/>
              <a:t> and simplification of the </a:t>
            </a:r>
            <a:r>
              <a:rPr lang="fr-FR" baseline="0" dirty="0" err="1" smtClean="0"/>
              <a:t>testing</a:t>
            </a:r>
            <a:r>
              <a:rPr lang="fr-FR" baseline="0" dirty="0" smtClean="0"/>
              <a:t> programme. This </a:t>
            </a:r>
            <a:r>
              <a:rPr lang="fr-FR" baseline="0" dirty="0" err="1" smtClean="0"/>
              <a:t>process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asks</a:t>
            </a:r>
            <a:r>
              <a:rPr lang="fr-FR" baseline="0" dirty="0" smtClean="0"/>
              <a:t> for CEN WG 197 to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closely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involved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validating</a:t>
            </a:r>
            <a:r>
              <a:rPr lang="fr-FR" baseline="0" dirty="0" smtClean="0"/>
              <a:t> all </a:t>
            </a:r>
            <a:r>
              <a:rPr lang="fr-FR" baseline="0" dirty="0" err="1" smtClean="0"/>
              <a:t>proposals</a:t>
            </a:r>
            <a:r>
              <a:rPr lang="fr-FR" baseline="0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lIns="92153" tIns="46077" rIns="92153" bIns="46077"/>
          <a:lstStyle/>
          <a:p>
            <a:fld id="{EEA576B8-8FD1-437E-952E-3FD2D8971DBA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64112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As for the </a:t>
            </a:r>
            <a:r>
              <a:rPr lang="fr-FR" dirty="0" err="1" smtClean="0"/>
              <a:t>results</a:t>
            </a:r>
            <a:r>
              <a:rPr lang="fr-FR" dirty="0" smtClean="0"/>
              <a:t> of WP 1 2 &amp;</a:t>
            </a:r>
            <a:r>
              <a:rPr lang="fr-FR" baseline="0" dirty="0" smtClean="0"/>
              <a:t> 3, the main data are as </a:t>
            </a:r>
            <a:r>
              <a:rPr lang="fr-FR" baseline="0" dirty="0" err="1" smtClean="0"/>
              <a:t>shown</a:t>
            </a:r>
            <a:r>
              <a:rPr lang="fr-FR" baseline="0" dirty="0" smtClean="0"/>
              <a:t>. </a:t>
            </a:r>
          </a:p>
          <a:p>
            <a:r>
              <a:rPr lang="fr-FR" baseline="0" dirty="0" err="1" smtClean="0"/>
              <a:t>From</a:t>
            </a:r>
            <a:r>
              <a:rPr lang="fr-FR" baseline="0" dirty="0" smtClean="0"/>
              <a:t> WP 1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have a good </a:t>
            </a:r>
            <a:r>
              <a:rPr lang="fr-FR" baseline="0" dirty="0" err="1" smtClean="0"/>
              <a:t>knowledge</a:t>
            </a:r>
            <a:r>
              <a:rPr lang="fr-FR" baseline="0" dirty="0" smtClean="0"/>
              <a:t> of the </a:t>
            </a:r>
            <a:r>
              <a:rPr lang="fr-FR" baseline="0" dirty="0" err="1" smtClean="0"/>
              <a:t>appliances</a:t>
            </a:r>
            <a:r>
              <a:rPr lang="fr-FR" baseline="0" dirty="0" smtClean="0"/>
              <a:t> situation in the 16 EU countries </a:t>
            </a:r>
            <a:r>
              <a:rPr lang="fr-FR" baseline="0" dirty="0" err="1" smtClean="0"/>
              <a:t>considered</a:t>
            </a:r>
            <a:r>
              <a:rPr lang="fr-FR" baseline="0" dirty="0" smtClean="0"/>
              <a:t> (</a:t>
            </a:r>
            <a:r>
              <a:rPr lang="fr-FR" baseline="0" dirty="0" err="1" smtClean="0"/>
              <a:t>covering</a:t>
            </a:r>
            <a:r>
              <a:rPr lang="fr-FR" baseline="0" dirty="0" smtClean="0"/>
              <a:t> 91% of the </a:t>
            </a:r>
            <a:r>
              <a:rPr lang="fr-FR" baseline="0" dirty="0" err="1" smtClean="0"/>
              <a:t>appliance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market</a:t>
            </a:r>
            <a:r>
              <a:rPr lang="fr-FR" baseline="0" dirty="0" smtClean="0"/>
              <a:t>). </a:t>
            </a:r>
            <a:r>
              <a:rPr lang="fr-FR" baseline="0" dirty="0" err="1" smtClean="0"/>
              <a:t>Roughly</a:t>
            </a:r>
            <a:r>
              <a:rPr lang="fr-FR" baseline="0" dirty="0" smtClean="0"/>
              <a:t> 200 M </a:t>
            </a:r>
            <a:r>
              <a:rPr lang="fr-FR" baseline="0" dirty="0" err="1" smtClean="0"/>
              <a:t>appliances</a:t>
            </a:r>
            <a:r>
              <a:rPr lang="fr-FR" baseline="0" dirty="0" smtClean="0"/>
              <a:t>…</a:t>
            </a:r>
          </a:p>
          <a:p>
            <a:r>
              <a:rPr lang="fr-FR" baseline="0" dirty="0" smtClean="0"/>
              <a:t>The </a:t>
            </a:r>
            <a:r>
              <a:rPr lang="fr-FR" baseline="0" dirty="0" err="1" smtClean="0"/>
              <a:t>knowledge</a:t>
            </a:r>
            <a:r>
              <a:rPr lang="fr-FR" baseline="0" dirty="0" smtClean="0"/>
              <a:t> about non </a:t>
            </a:r>
            <a:r>
              <a:rPr lang="fr-FR" baseline="0" dirty="0" err="1" smtClean="0"/>
              <a:t>domestic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appliances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much</a:t>
            </a:r>
            <a:r>
              <a:rPr lang="fr-FR" baseline="0" dirty="0" smtClean="0"/>
              <a:t> more </a:t>
            </a:r>
            <a:r>
              <a:rPr lang="fr-FR" baseline="0" dirty="0" err="1" smtClean="0"/>
              <a:t>sketchy</a:t>
            </a:r>
            <a:r>
              <a:rPr lang="fr-FR" baseline="0" dirty="0" smtClean="0"/>
              <a:t>. </a:t>
            </a:r>
            <a:r>
              <a:rPr lang="fr-FR" i="1" baseline="0" dirty="0" err="1" smtClean="0"/>
              <a:t>Furthermore</a:t>
            </a:r>
            <a:r>
              <a:rPr lang="fr-FR" i="1" baseline="0" dirty="0" smtClean="0"/>
              <a:t>, if </a:t>
            </a:r>
            <a:r>
              <a:rPr lang="fr-FR" i="1" baseline="0" dirty="0" err="1" smtClean="0"/>
              <a:t>some</a:t>
            </a:r>
            <a:r>
              <a:rPr lang="fr-FR" i="1" baseline="0" dirty="0" smtClean="0"/>
              <a:t> </a:t>
            </a:r>
            <a:r>
              <a:rPr lang="fr-FR" i="1" baseline="0" dirty="0" err="1" smtClean="0"/>
              <a:t>results</a:t>
            </a:r>
            <a:r>
              <a:rPr lang="fr-FR" i="1" baseline="0" dirty="0" smtClean="0"/>
              <a:t> </a:t>
            </a:r>
            <a:r>
              <a:rPr lang="fr-FR" i="1" baseline="0" dirty="0" err="1" smtClean="0"/>
              <a:t>from</a:t>
            </a:r>
            <a:r>
              <a:rPr lang="fr-FR" i="1" baseline="0" dirty="0" smtClean="0"/>
              <a:t> </a:t>
            </a:r>
            <a:r>
              <a:rPr lang="fr-FR" i="1" baseline="0" dirty="0" err="1" smtClean="0"/>
              <a:t>testing</a:t>
            </a:r>
            <a:r>
              <a:rPr lang="fr-FR" i="1" baseline="0" dirty="0" smtClean="0"/>
              <a:t> </a:t>
            </a:r>
            <a:r>
              <a:rPr lang="fr-FR" i="1" baseline="0" dirty="0" err="1" smtClean="0"/>
              <a:t>domestic</a:t>
            </a:r>
            <a:r>
              <a:rPr lang="fr-FR" i="1" baseline="0" dirty="0" smtClean="0"/>
              <a:t> </a:t>
            </a:r>
            <a:r>
              <a:rPr lang="fr-FR" i="1" baseline="0" dirty="0" err="1" smtClean="0"/>
              <a:t>appliances</a:t>
            </a:r>
            <a:r>
              <a:rPr lang="fr-FR" i="1" baseline="0" dirty="0" smtClean="0"/>
              <a:t> </a:t>
            </a:r>
            <a:r>
              <a:rPr lang="fr-FR" i="1" baseline="0" dirty="0" err="1" smtClean="0"/>
              <a:t>can</a:t>
            </a:r>
            <a:r>
              <a:rPr lang="fr-FR" i="1" baseline="0" dirty="0" smtClean="0"/>
              <a:t> </a:t>
            </a:r>
            <a:r>
              <a:rPr lang="fr-FR" i="1" baseline="0" dirty="0" err="1" smtClean="0"/>
              <a:t>be</a:t>
            </a:r>
            <a:r>
              <a:rPr lang="fr-FR" i="1" baseline="0" dirty="0" smtClean="0"/>
              <a:t> </a:t>
            </a:r>
            <a:r>
              <a:rPr lang="fr-FR" i="1" baseline="0" dirty="0" err="1" smtClean="0"/>
              <a:t>implemented</a:t>
            </a:r>
            <a:r>
              <a:rPr lang="fr-FR" i="1" baseline="0" dirty="0" smtClean="0"/>
              <a:t> to </a:t>
            </a:r>
            <a:r>
              <a:rPr lang="fr-FR" i="1" baseline="0" dirty="0" err="1" smtClean="0"/>
              <a:t>evaluate</a:t>
            </a:r>
            <a:r>
              <a:rPr lang="fr-FR" i="1" baseline="0" dirty="0" smtClean="0"/>
              <a:t> the non </a:t>
            </a:r>
            <a:r>
              <a:rPr lang="fr-FR" i="1" baseline="0" dirty="0" err="1" smtClean="0"/>
              <a:t>domestic</a:t>
            </a:r>
            <a:r>
              <a:rPr lang="fr-FR" i="1" baseline="0" dirty="0" smtClean="0"/>
              <a:t> </a:t>
            </a:r>
            <a:r>
              <a:rPr lang="fr-FR" i="1" baseline="0" dirty="0" err="1" smtClean="0"/>
              <a:t>market</a:t>
            </a:r>
            <a:r>
              <a:rPr lang="fr-FR" i="1" baseline="0" dirty="0" smtClean="0"/>
              <a:t> (for instance </a:t>
            </a:r>
            <a:r>
              <a:rPr lang="fr-FR" i="1" baseline="0" dirty="0" err="1" smtClean="0"/>
              <a:t>some</a:t>
            </a:r>
            <a:r>
              <a:rPr lang="fr-FR" i="1" baseline="0" dirty="0" smtClean="0"/>
              <a:t> </a:t>
            </a:r>
            <a:r>
              <a:rPr lang="fr-FR" i="1" baseline="0" dirty="0" err="1" smtClean="0"/>
              <a:t>results</a:t>
            </a:r>
            <a:r>
              <a:rPr lang="fr-FR" i="1" baseline="0" dirty="0" smtClean="0"/>
              <a:t> </a:t>
            </a:r>
            <a:r>
              <a:rPr lang="fr-FR" i="1" baseline="0" dirty="0" err="1" smtClean="0"/>
              <a:t>with</a:t>
            </a:r>
            <a:r>
              <a:rPr lang="fr-FR" i="1" baseline="0" dirty="0" smtClean="0"/>
              <a:t> </a:t>
            </a:r>
            <a:r>
              <a:rPr lang="fr-FR" i="1" baseline="0" dirty="0" err="1" smtClean="0"/>
              <a:t>domestic</a:t>
            </a:r>
            <a:r>
              <a:rPr lang="fr-FR" i="1" baseline="0" dirty="0" smtClean="0"/>
              <a:t> boilers </a:t>
            </a:r>
            <a:r>
              <a:rPr lang="fr-FR" i="1" baseline="0" dirty="0" err="1" smtClean="0"/>
              <a:t>may</a:t>
            </a:r>
            <a:r>
              <a:rPr lang="fr-FR" i="1" baseline="0" dirty="0" smtClean="0"/>
              <a:t> </a:t>
            </a:r>
            <a:r>
              <a:rPr lang="fr-FR" i="1" baseline="0" dirty="0" err="1" smtClean="0"/>
              <a:t>be</a:t>
            </a:r>
            <a:r>
              <a:rPr lang="fr-FR" i="1" baseline="0" dirty="0" smtClean="0"/>
              <a:t> relevant for </a:t>
            </a:r>
            <a:r>
              <a:rPr lang="fr-FR" i="1" baseline="0" dirty="0" err="1" smtClean="0"/>
              <a:t>some</a:t>
            </a:r>
            <a:r>
              <a:rPr lang="fr-FR" i="1" baseline="0" dirty="0" smtClean="0"/>
              <a:t> non </a:t>
            </a:r>
            <a:r>
              <a:rPr lang="fr-FR" i="1" baseline="0" dirty="0" err="1" smtClean="0"/>
              <a:t>domestic</a:t>
            </a:r>
            <a:r>
              <a:rPr lang="fr-FR" i="1" baseline="0" dirty="0" smtClean="0"/>
              <a:t> </a:t>
            </a:r>
            <a:r>
              <a:rPr lang="fr-FR" i="1" baseline="0" dirty="0" err="1" smtClean="0"/>
              <a:t>ones</a:t>
            </a:r>
            <a:r>
              <a:rPr lang="fr-FR" i="1" baseline="0" dirty="0" smtClean="0"/>
              <a:t> </a:t>
            </a:r>
            <a:r>
              <a:rPr lang="fr-FR" i="1" baseline="0" dirty="0" err="1" smtClean="0"/>
              <a:t>with</a:t>
            </a:r>
            <a:r>
              <a:rPr lang="fr-FR" i="1" baseline="0" dirty="0" smtClean="0"/>
              <a:t> </a:t>
            </a:r>
            <a:r>
              <a:rPr lang="fr-FR" i="1" baseline="0" dirty="0" err="1" smtClean="0"/>
              <a:t>similar</a:t>
            </a:r>
            <a:r>
              <a:rPr lang="fr-FR" i="1" baseline="0" dirty="0" smtClean="0"/>
              <a:t> technologies) infra </a:t>
            </a:r>
            <a:r>
              <a:rPr lang="fr-FR" i="1" baseline="0" dirty="0" err="1" smtClean="0"/>
              <a:t>red</a:t>
            </a:r>
            <a:r>
              <a:rPr lang="fr-FR" i="1" baseline="0" dirty="0" smtClean="0"/>
              <a:t> </a:t>
            </a:r>
            <a:r>
              <a:rPr lang="fr-FR" i="1" baseline="0" dirty="0" err="1" smtClean="0"/>
              <a:t>heaters</a:t>
            </a:r>
            <a:r>
              <a:rPr lang="fr-FR" i="1" baseline="0" dirty="0" smtClean="0"/>
              <a:t> and lot of </a:t>
            </a:r>
            <a:r>
              <a:rPr lang="fr-FR" i="1" baseline="0" dirty="0" err="1" smtClean="0"/>
              <a:t>catering</a:t>
            </a:r>
            <a:r>
              <a:rPr lang="fr-FR" i="1" baseline="0" dirty="0" smtClean="0"/>
              <a:t> </a:t>
            </a:r>
            <a:r>
              <a:rPr lang="fr-FR" i="1" baseline="0" dirty="0" err="1" smtClean="0"/>
              <a:t>equipment</a:t>
            </a:r>
            <a:r>
              <a:rPr lang="fr-FR" i="1" baseline="0" dirty="0" smtClean="0"/>
              <a:t> are </a:t>
            </a:r>
            <a:r>
              <a:rPr lang="fr-FR" i="1" baseline="0" dirty="0" err="1" smtClean="0"/>
              <a:t>using</a:t>
            </a:r>
            <a:r>
              <a:rPr lang="fr-FR" i="1" baseline="0" dirty="0" smtClean="0"/>
              <a:t> </a:t>
            </a:r>
            <a:r>
              <a:rPr lang="fr-FR" i="1" baseline="0" dirty="0" err="1" smtClean="0"/>
              <a:t>very</a:t>
            </a:r>
            <a:r>
              <a:rPr lang="fr-FR" i="1" baseline="0" dirty="0" smtClean="0"/>
              <a:t> </a:t>
            </a:r>
            <a:r>
              <a:rPr lang="fr-FR" i="1" baseline="0" dirty="0" err="1" smtClean="0"/>
              <a:t>specific</a:t>
            </a:r>
            <a:r>
              <a:rPr lang="fr-FR" i="1" baseline="0" dirty="0" smtClean="0"/>
              <a:t> </a:t>
            </a:r>
            <a:r>
              <a:rPr lang="fr-FR" i="1" baseline="0" dirty="0" err="1" smtClean="0"/>
              <a:t>technology</a:t>
            </a:r>
            <a:r>
              <a:rPr lang="fr-FR" i="1" baseline="0" dirty="0" smtClean="0"/>
              <a:t> </a:t>
            </a:r>
            <a:r>
              <a:rPr lang="fr-FR" i="1" baseline="0" dirty="0" err="1" smtClean="0"/>
              <a:t>Thus</a:t>
            </a:r>
            <a:r>
              <a:rPr lang="fr-FR" i="1" baseline="0" dirty="0" smtClean="0"/>
              <a:t> the impact of </a:t>
            </a:r>
            <a:r>
              <a:rPr lang="fr-FR" i="1" baseline="0" dirty="0" err="1" smtClean="0"/>
              <a:t>changing</a:t>
            </a:r>
            <a:r>
              <a:rPr lang="fr-FR" i="1" baseline="0" dirty="0" smtClean="0"/>
              <a:t> </a:t>
            </a:r>
            <a:r>
              <a:rPr lang="fr-FR" i="1" baseline="0" dirty="0" err="1" smtClean="0"/>
              <a:t>gas</a:t>
            </a:r>
            <a:r>
              <a:rPr lang="fr-FR" i="1" baseline="0" dirty="0" smtClean="0"/>
              <a:t> </a:t>
            </a:r>
            <a:r>
              <a:rPr lang="fr-FR" i="1" baseline="0" dirty="0" err="1" smtClean="0"/>
              <a:t>quality</a:t>
            </a:r>
            <a:r>
              <a:rPr lang="fr-FR" i="1" baseline="0" dirty="0" smtClean="0"/>
              <a:t> on </a:t>
            </a:r>
            <a:r>
              <a:rPr lang="fr-FR" i="1" baseline="0" dirty="0" err="1" smtClean="0"/>
              <a:t>those</a:t>
            </a:r>
            <a:r>
              <a:rPr lang="fr-FR" i="1" baseline="0" dirty="0" smtClean="0"/>
              <a:t> type of </a:t>
            </a:r>
            <a:r>
              <a:rPr lang="fr-FR" i="1" baseline="0" dirty="0" err="1" smtClean="0"/>
              <a:t>appliances</a:t>
            </a:r>
            <a:r>
              <a:rPr lang="fr-FR" i="1" baseline="0" dirty="0" smtClean="0"/>
              <a:t> </a:t>
            </a:r>
            <a:r>
              <a:rPr lang="fr-FR" i="1" baseline="0" dirty="0" err="1" smtClean="0"/>
              <a:t>may</a:t>
            </a:r>
            <a:r>
              <a:rPr lang="fr-FR" i="1" baseline="0" dirty="0" smtClean="0"/>
              <a:t> </a:t>
            </a:r>
            <a:r>
              <a:rPr lang="fr-FR" i="1" baseline="0" dirty="0" err="1" smtClean="0"/>
              <a:t>be</a:t>
            </a:r>
            <a:r>
              <a:rPr lang="fr-FR" i="1" baseline="0" dirty="0" smtClean="0"/>
              <a:t> </a:t>
            </a:r>
            <a:r>
              <a:rPr lang="fr-FR" i="1" baseline="0" dirty="0" err="1" smtClean="0"/>
              <a:t>difficult</a:t>
            </a:r>
            <a:r>
              <a:rPr lang="fr-FR" i="1" baseline="0" dirty="0" smtClean="0"/>
              <a:t> to </a:t>
            </a:r>
            <a:r>
              <a:rPr lang="fr-FR" i="1" baseline="0" dirty="0" err="1" smtClean="0"/>
              <a:t>obtain</a:t>
            </a:r>
            <a:r>
              <a:rPr lang="fr-FR" i="1" baseline="0" dirty="0" smtClean="0"/>
              <a:t>.  </a:t>
            </a:r>
          </a:p>
          <a:p>
            <a:r>
              <a:rPr lang="fr-FR" dirty="0" err="1" smtClean="0"/>
              <a:t>From</a:t>
            </a:r>
            <a:r>
              <a:rPr lang="fr-FR" baseline="0" dirty="0" smtClean="0"/>
              <a:t> WP 2 a green signal has come back about certification practices.</a:t>
            </a:r>
          </a:p>
          <a:p>
            <a:r>
              <a:rPr lang="fr-FR" baseline="0" dirty="0" smtClean="0"/>
              <a:t>WP3 </a:t>
            </a:r>
            <a:r>
              <a:rPr lang="fr-FR" baseline="0" dirty="0" err="1" smtClean="0"/>
              <a:t>raises</a:t>
            </a:r>
            <a:r>
              <a:rPr lang="fr-FR" baseline="0" dirty="0" smtClean="0"/>
              <a:t> the major </a:t>
            </a:r>
            <a:r>
              <a:rPr lang="fr-FR" baseline="0" dirty="0" err="1" smtClean="0"/>
              <a:t>concern</a:t>
            </a:r>
            <a:r>
              <a:rPr lang="fr-FR" baseline="0" dirty="0" smtClean="0"/>
              <a:t> as a </a:t>
            </a:r>
            <a:r>
              <a:rPr lang="fr-FR" baseline="0" dirty="0" err="1" smtClean="0"/>
              <a:t>number</a:t>
            </a:r>
            <a:r>
              <a:rPr lang="fr-FR" baseline="0" dirty="0" smtClean="0"/>
              <a:t> of on site </a:t>
            </a:r>
            <a:r>
              <a:rPr lang="fr-FR" baseline="0" dirty="0" err="1" smtClean="0"/>
              <a:t>adjustment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procedure</a:t>
            </a:r>
            <a:r>
              <a:rPr lang="fr-FR" baseline="0" dirty="0" smtClean="0"/>
              <a:t> as been </a:t>
            </a:r>
            <a:r>
              <a:rPr lang="fr-FR" baseline="0" dirty="0" err="1" smtClean="0"/>
              <a:t>identified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lead</a:t>
            </a:r>
            <a:r>
              <a:rPr lang="fr-FR" baseline="0" dirty="0" smtClean="0"/>
              <a:t> in a modification in the </a:t>
            </a:r>
            <a:r>
              <a:rPr lang="fr-FR" baseline="0" dirty="0" err="1" smtClean="0"/>
              <a:t>behaviour</a:t>
            </a:r>
            <a:r>
              <a:rPr lang="fr-FR" baseline="0" dirty="0" smtClean="0"/>
              <a:t> of the </a:t>
            </a:r>
            <a:r>
              <a:rPr lang="fr-FR" baseline="0" dirty="0" err="1" smtClean="0"/>
              <a:t>appliance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changing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gas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quality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compaired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behaviour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observed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under</a:t>
            </a:r>
            <a:r>
              <a:rPr lang="fr-FR" baseline="0" dirty="0" smtClean="0"/>
              <a:t> certification. It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very</a:t>
            </a:r>
            <a:r>
              <a:rPr lang="fr-FR" baseline="0" dirty="0" smtClean="0"/>
              <a:t> important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testing</a:t>
            </a:r>
            <a:r>
              <a:rPr lang="fr-FR" baseline="0" dirty="0" smtClean="0"/>
              <a:t> programmes </a:t>
            </a:r>
            <a:r>
              <a:rPr lang="fr-FR" baseline="0" dirty="0" err="1" smtClean="0"/>
              <a:t>allows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simulating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adjustment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assess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their</a:t>
            </a:r>
            <a:r>
              <a:rPr lang="fr-FR" baseline="0" dirty="0" smtClean="0"/>
              <a:t> real </a:t>
            </a:r>
            <a:r>
              <a:rPr lang="fr-FR" baseline="0" dirty="0" err="1" smtClean="0"/>
              <a:t>effect</a:t>
            </a:r>
            <a:r>
              <a:rPr lang="fr-FR" baseline="0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lIns="92153" tIns="46077" rIns="92153" bIns="46077"/>
          <a:lstStyle/>
          <a:p>
            <a:fld id="{EEA576B8-8FD1-437E-952E-3FD2D8971DBA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ChangeArrowheads="1"/>
          </p:cNvSpPr>
          <p:nvPr/>
        </p:nvSpPr>
        <p:spPr bwMode="auto">
          <a:xfrm>
            <a:off x="0" y="1628775"/>
            <a:ext cx="9144000" cy="5229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eaLnBrk="0" hangingPunct="0">
              <a:spcBef>
                <a:spcPct val="0"/>
              </a:spcBef>
            </a:pPr>
            <a:endParaRPr lang="en-US" sz="2400">
              <a:latin typeface="Times" pitchFamily="18" charset="0"/>
            </a:endParaRPr>
          </a:p>
        </p:txBody>
      </p:sp>
      <p:sp>
        <p:nvSpPr>
          <p:cNvPr id="253955" name="Rectangle 3"/>
          <p:cNvSpPr>
            <a:spLocks noChangeArrowheads="1"/>
          </p:cNvSpPr>
          <p:nvPr/>
        </p:nvSpPr>
        <p:spPr bwMode="auto">
          <a:xfrm>
            <a:off x="0" y="0"/>
            <a:ext cx="9144000" cy="260350"/>
          </a:xfrm>
          <a:prstGeom prst="rect">
            <a:avLst/>
          </a:prstGeom>
          <a:solidFill>
            <a:srgbClr val="0B73B9"/>
          </a:solidFill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eaLnBrk="0" hangingPunct="0">
              <a:spcBef>
                <a:spcPct val="0"/>
              </a:spcBef>
            </a:pPr>
            <a:endParaRPr lang="en-US" sz="2400">
              <a:latin typeface="Times" pitchFamily="18" charset="0"/>
            </a:endParaRPr>
          </a:p>
        </p:txBody>
      </p:sp>
      <p:sp>
        <p:nvSpPr>
          <p:cNvPr id="253956" name="Rectangle 4"/>
          <p:cNvSpPr>
            <a:spLocks noChangeArrowheads="1"/>
          </p:cNvSpPr>
          <p:nvPr/>
        </p:nvSpPr>
        <p:spPr bwMode="auto">
          <a:xfrm>
            <a:off x="0" y="260350"/>
            <a:ext cx="9144000" cy="14446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6350">
            <a:noFill/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eaLnBrk="0" hangingPunct="0">
              <a:spcBef>
                <a:spcPct val="0"/>
              </a:spcBef>
            </a:pPr>
            <a:endParaRPr lang="en-US" sz="2400">
              <a:latin typeface="Times" pitchFamily="18" charset="0"/>
            </a:endParaRPr>
          </a:p>
        </p:txBody>
      </p:sp>
      <p:sp>
        <p:nvSpPr>
          <p:cNvPr id="253957" name="Rectangle 5"/>
          <p:cNvSpPr>
            <a:spLocks noChangeArrowheads="1"/>
          </p:cNvSpPr>
          <p:nvPr/>
        </p:nvSpPr>
        <p:spPr bwMode="auto">
          <a:xfrm>
            <a:off x="0" y="5949950"/>
            <a:ext cx="9144000" cy="908050"/>
          </a:xfrm>
          <a:prstGeom prst="rect">
            <a:avLst/>
          </a:prstGeom>
          <a:solidFill>
            <a:srgbClr val="0B73B9"/>
          </a:solidFill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eaLnBrk="0" hangingPunct="0">
              <a:spcBef>
                <a:spcPct val="0"/>
              </a:spcBef>
            </a:pPr>
            <a:endParaRPr lang="en-US" sz="2400">
              <a:latin typeface="Times" pitchFamily="18" charset="0"/>
            </a:endParaRPr>
          </a:p>
        </p:txBody>
      </p:sp>
      <p:sp>
        <p:nvSpPr>
          <p:cNvPr id="25395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0" y="3635375"/>
            <a:ext cx="9144000" cy="1731963"/>
          </a:xfrm>
          <a:solidFill>
            <a:srgbClr val="FFFFFF"/>
          </a:solidFill>
        </p:spPr>
        <p:txBody>
          <a:bodyPr anchor="ctr"/>
          <a:lstStyle>
            <a:lvl1pPr algn="ctr">
              <a:defRPr sz="2800">
                <a:solidFill>
                  <a:srgbClr val="0000CC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253959" name="Rectangle 7"/>
          <p:cNvSpPr>
            <a:spLocks noChangeArrowheads="1"/>
          </p:cNvSpPr>
          <p:nvPr/>
        </p:nvSpPr>
        <p:spPr bwMode="auto">
          <a:xfrm>
            <a:off x="0" y="5445125"/>
            <a:ext cx="9144000" cy="504825"/>
          </a:xfrm>
          <a:prstGeom prst="rect">
            <a:avLst/>
          </a:prstGeom>
          <a:solidFill>
            <a:srgbClr val="2A8CCC"/>
          </a:solidFill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eaLnBrk="0" hangingPunct="0">
              <a:spcBef>
                <a:spcPct val="0"/>
              </a:spcBef>
            </a:pPr>
            <a:endParaRPr lang="en-US" sz="2400">
              <a:latin typeface="Times" pitchFamily="18" charset="0"/>
            </a:endParaRPr>
          </a:p>
        </p:txBody>
      </p:sp>
      <p:sp>
        <p:nvSpPr>
          <p:cNvPr id="25396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5508625"/>
            <a:ext cx="7116762" cy="1058863"/>
          </a:xfrm>
        </p:spPr>
        <p:txBody>
          <a:bodyPr/>
          <a:lstStyle>
            <a:lvl1pPr marL="0" indent="0" algn="ctr">
              <a:buFontTx/>
              <a:buNone/>
              <a:defRPr sz="2200" b="1">
                <a:solidFill>
                  <a:srgbClr val="FDFDFD"/>
                </a:solidFill>
              </a:defRPr>
            </a:lvl1pPr>
          </a:lstStyle>
          <a:p>
            <a:r>
              <a:rPr lang="fr-FR" smtClean="0"/>
              <a:t>Cliquez pour modifier le style des sous-titres du masque</a:t>
            </a:r>
            <a:endParaRPr lang="en-GB"/>
          </a:p>
        </p:txBody>
      </p:sp>
      <p:grpSp>
        <p:nvGrpSpPr>
          <p:cNvPr id="253961" name="Group 9"/>
          <p:cNvGrpSpPr>
            <a:grpSpLocks/>
          </p:cNvGrpSpPr>
          <p:nvPr/>
        </p:nvGrpSpPr>
        <p:grpSpPr bwMode="auto">
          <a:xfrm>
            <a:off x="2195513" y="522288"/>
            <a:ext cx="4681537" cy="1066800"/>
            <a:chOff x="1389" y="380"/>
            <a:chExt cx="2949" cy="672"/>
          </a:xfrm>
        </p:grpSpPr>
        <p:sp>
          <p:nvSpPr>
            <p:cNvPr id="253962" name="Text Box 10"/>
            <p:cNvSpPr txBox="1">
              <a:spLocks noChangeArrowheads="1"/>
            </p:cNvSpPr>
            <p:nvPr userDrawn="1"/>
          </p:nvSpPr>
          <p:spPr bwMode="auto">
            <a:xfrm>
              <a:off x="1389" y="726"/>
              <a:ext cx="2949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BE" sz="1400" b="1">
                  <a:solidFill>
                    <a:srgbClr val="6A7174"/>
                  </a:solidFill>
                  <a:latin typeface="Arial" charset="0"/>
                </a:rPr>
                <a:t>TECHNICAL ASSOCIATION</a:t>
              </a:r>
              <a:br>
                <a:rPr lang="nl-BE" sz="1400" b="1">
                  <a:solidFill>
                    <a:srgbClr val="6A7174"/>
                  </a:solidFill>
                  <a:latin typeface="Arial" charset="0"/>
                </a:rPr>
              </a:br>
              <a:r>
                <a:rPr lang="nl-BE" sz="1400" b="1">
                  <a:solidFill>
                    <a:srgbClr val="6A7174"/>
                  </a:solidFill>
                  <a:latin typeface="Arial" charset="0"/>
                </a:rPr>
                <a:t>OF THE EUROPEAN NATURAL GAS INDUSTRY</a:t>
              </a:r>
              <a:endParaRPr lang="en-US" sz="1400" b="1">
                <a:solidFill>
                  <a:srgbClr val="6A7174"/>
                </a:solidFill>
                <a:latin typeface="Arial" charset="0"/>
              </a:endParaRPr>
            </a:p>
          </p:txBody>
        </p:sp>
        <p:pic>
          <p:nvPicPr>
            <p:cNvPr id="253963" name="Picture 11" descr="Marcogaz_logo_NOSUB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61" y="380"/>
              <a:ext cx="2848" cy="402"/>
            </a:xfrm>
            <a:prstGeom prst="rect">
              <a:avLst/>
            </a:prstGeom>
            <a:noFill/>
          </p:spPr>
        </p:pic>
      </p:grpSp>
      <p:sp>
        <p:nvSpPr>
          <p:cNvPr id="253964" name="Rectangle 12"/>
          <p:cNvSpPr>
            <a:spLocks noChangeArrowheads="1"/>
          </p:cNvSpPr>
          <p:nvPr/>
        </p:nvSpPr>
        <p:spPr bwMode="auto">
          <a:xfrm>
            <a:off x="0" y="1628775"/>
            <a:ext cx="9144000" cy="14446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6350">
            <a:noFill/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eaLnBrk="0" hangingPunct="0">
              <a:spcBef>
                <a:spcPct val="0"/>
              </a:spcBef>
            </a:pPr>
            <a:endParaRPr lang="en-US" sz="2400">
              <a:latin typeface="Times" pitchFamily="18" charset="0"/>
            </a:endParaRPr>
          </a:p>
        </p:txBody>
      </p:sp>
      <p:pic>
        <p:nvPicPr>
          <p:cNvPr id="25396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113"/>
            <a:ext cx="9144000" cy="758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53967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8" y="2820988"/>
            <a:ext cx="9144000" cy="760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3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3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3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3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FB75E7-1A09-4620-AE48-829100424A0C}" type="datetime1">
              <a:rPr lang="en-GB"/>
              <a:pPr/>
              <a:t>11/10/2011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Marcogaz - Presentation General Activities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A39E7-311C-4BDB-B3EF-2C7AE64F9D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72263" y="98425"/>
            <a:ext cx="2208212" cy="64547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7625" y="98425"/>
            <a:ext cx="6472238" cy="64547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BC0134-4170-4C0F-A6BB-0DBDC11B9A98}" type="datetime1">
              <a:rPr lang="en-GB"/>
              <a:pPr/>
              <a:t>11/10/2011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Marcogaz - Presentation General Activities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8B38E-45CB-47D0-BA82-A983E852FF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7745E6-D048-4D8A-9E72-BD44039AF31E}" type="datetime1">
              <a:rPr lang="en-GB"/>
              <a:pPr/>
              <a:t>11/10/2011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Marcogaz - Presentation General Activities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E18F7-5E7B-4E1E-BC1B-3B9578C220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0576AC-A49B-46CA-B2E4-4363E9CE72EC}" type="datetime1">
              <a:rPr lang="en-GB"/>
              <a:pPr/>
              <a:t>11/10/2011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Marcogaz - Presentation General Activities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DB8FF-B965-4ABD-AEA4-4263CDACFA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63713" y="2133600"/>
            <a:ext cx="3481387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97500" y="2133600"/>
            <a:ext cx="3482975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E8D42D-9383-4FA7-BDC2-5BC2E15B1894}" type="datetime1">
              <a:rPr lang="en-GB"/>
              <a:pPr/>
              <a:t>11/10/2011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Marcogaz - Presentation General Activities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DA1B0-B34F-49F2-8359-F4998958BF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3CCB39-6C5B-4F25-B95F-08D55D196EFA}" type="datetime1">
              <a:rPr lang="en-GB"/>
              <a:pPr/>
              <a:t>11/10/2011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Marcogaz - Presentation General Activities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FE2BF-0D40-4EED-919A-3319DCDAB9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61EE39-39B6-41EC-A0F0-809411E11711}" type="datetime1">
              <a:rPr lang="en-GB"/>
              <a:pPr/>
              <a:t>11/10/2011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Marcogaz - Presentation General Activities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7099F-21D8-4DED-A74B-35AEEACB76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EF7835-4CBC-41C9-8A88-629CD89BF8C1}" type="datetime1">
              <a:rPr lang="en-GB"/>
              <a:pPr/>
              <a:t>11/10/2011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Marcogaz - Presentation General Activities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E6994-468C-4FA5-AB5C-28C85F0399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21692F-8A50-4963-B894-ACB6849A0416}" type="datetime1">
              <a:rPr lang="en-GB"/>
              <a:pPr/>
              <a:t>11/10/2011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Marcogaz - Presentation General Activities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54238-E727-4BC3-945A-1E9B821CBC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7A7656-6B86-4EF2-8ABC-66FE1ECC65E7}" type="datetime1">
              <a:rPr lang="en-GB"/>
              <a:pPr/>
              <a:t>11/10/2011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Marcogaz - Presentation General Activities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84B0C-279B-4F4A-8CDD-BE3E2C92CE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3713" y="2133600"/>
            <a:ext cx="7116762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</p:txBody>
      </p:sp>
      <p:sp>
        <p:nvSpPr>
          <p:cNvPr id="252931" name="Rectangle 3"/>
          <p:cNvSpPr>
            <a:spLocks noChangeArrowheads="1"/>
          </p:cNvSpPr>
          <p:nvPr/>
        </p:nvSpPr>
        <p:spPr bwMode="auto">
          <a:xfrm>
            <a:off x="-107950" y="836613"/>
            <a:ext cx="9467850" cy="1444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6350">
            <a:noFill/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endParaRPr lang="en-US"/>
          </a:p>
        </p:txBody>
      </p:sp>
      <p:sp>
        <p:nvSpPr>
          <p:cNvPr id="252932" name="Rectangle 4"/>
          <p:cNvSpPr>
            <a:spLocks noChangeArrowheads="1"/>
          </p:cNvSpPr>
          <p:nvPr/>
        </p:nvSpPr>
        <p:spPr bwMode="auto">
          <a:xfrm>
            <a:off x="0" y="981075"/>
            <a:ext cx="5461000" cy="69850"/>
          </a:xfrm>
          <a:prstGeom prst="rect">
            <a:avLst/>
          </a:prstGeom>
          <a:solidFill>
            <a:srgbClr val="2A8CCC"/>
          </a:solidFill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endParaRPr lang="en-US"/>
          </a:p>
        </p:txBody>
      </p:sp>
      <p:sp>
        <p:nvSpPr>
          <p:cNvPr id="252933" name="Rectangle 5"/>
          <p:cNvSpPr>
            <a:spLocks noChangeArrowheads="1"/>
          </p:cNvSpPr>
          <p:nvPr/>
        </p:nvSpPr>
        <p:spPr bwMode="auto">
          <a:xfrm>
            <a:off x="0" y="0"/>
            <a:ext cx="5461000" cy="842963"/>
          </a:xfrm>
          <a:prstGeom prst="rect">
            <a:avLst/>
          </a:prstGeom>
          <a:solidFill>
            <a:srgbClr val="0B73B9"/>
          </a:solidFill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endParaRPr lang="en-US"/>
          </a:p>
        </p:txBody>
      </p:sp>
      <p:sp>
        <p:nvSpPr>
          <p:cNvPr id="25293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7625" y="98425"/>
            <a:ext cx="5316538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– line 1</a:t>
            </a:r>
            <a:br>
              <a:rPr lang="nl-NL" smtClean="0"/>
            </a:br>
            <a:r>
              <a:rPr lang="nl-NL" smtClean="0"/>
              <a:t>line2</a:t>
            </a:r>
          </a:p>
        </p:txBody>
      </p:sp>
      <p:sp>
        <p:nvSpPr>
          <p:cNvPr id="25293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69075"/>
            <a:ext cx="2133600" cy="2889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</a:defRPr>
            </a:lvl1pPr>
          </a:lstStyle>
          <a:p>
            <a:fld id="{3407BF97-26BE-4E62-B232-A0DD7D76D737}" type="datetime1">
              <a:rPr lang="en-GB"/>
              <a:pPr/>
              <a:t>11/10/2011</a:t>
            </a:fld>
            <a:endParaRPr lang="en-US"/>
          </a:p>
        </p:txBody>
      </p:sp>
      <p:sp>
        <p:nvSpPr>
          <p:cNvPr id="25293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5513" y="6572250"/>
            <a:ext cx="4752975" cy="2857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Marcogaz - Presentation General Activities</a:t>
            </a:r>
          </a:p>
        </p:txBody>
      </p:sp>
      <p:sp>
        <p:nvSpPr>
          <p:cNvPr id="25293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72250"/>
            <a:ext cx="2133600" cy="2857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</a:defRPr>
            </a:lvl1pPr>
          </a:lstStyle>
          <a:p>
            <a:fld id="{687F9FAF-E868-40A3-9521-5A2C541C04B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52938" name="Picture 10" descr="Marcogaz_logo_NOSUB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610225" y="214313"/>
            <a:ext cx="3397250" cy="47783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>
    <p:zoom/>
  </p:transition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9pPr>
    </p:titleStyle>
    <p:bodyStyle>
      <a:lvl1pPr marL="192088" indent="-192088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  <a:ea typeface="+mn-ea"/>
          <a:cs typeface="+mn-cs"/>
        </a:defRPr>
      </a:lvl1pPr>
      <a:lvl2pPr marL="666750" indent="-190500" algn="l" rtl="0" eaLnBrk="1" fontAlgn="base" hangingPunct="1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2pPr>
      <a:lvl3pPr marL="1143000" indent="-1905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Harmonization of gas quality update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Meeting with ACER 12</a:t>
            </a:r>
            <a:r>
              <a:rPr lang="en-US" baseline="30000" dirty="0" smtClean="0"/>
              <a:t>th</a:t>
            </a:r>
            <a:r>
              <a:rPr lang="en-US" dirty="0" smtClean="0"/>
              <a:t> October 2011</a:t>
            </a:r>
          </a:p>
          <a:p>
            <a:endParaRPr lang="fr-BE" dirty="0" smtClean="0"/>
          </a:p>
          <a:p>
            <a:r>
              <a:rPr lang="fr-BE" sz="2000" dirty="0" smtClean="0"/>
              <a:t>Daniel Hec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286612" y="428604"/>
            <a:ext cx="18573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dirty="0" smtClean="0">
                <a:solidFill>
                  <a:schemeClr val="bg2"/>
                </a:solidFill>
              </a:rPr>
              <a:t>UTIL-GQ-11-10 / D113</a:t>
            </a:r>
            <a:endParaRPr lang="en-US" sz="1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491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1518-035C-4D4B-BA03-2827BD5EB648}" type="slidenum">
              <a:rPr lang="en-US" smtClean="0">
                <a:latin typeface="Arial" charset="0"/>
              </a:rPr>
              <a:pPr/>
              <a:t>10</a:t>
            </a:fld>
            <a:endParaRPr lang="en-US" smtClean="0">
              <a:latin typeface="Arial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143000" y="1371600"/>
            <a:ext cx="711676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2088" indent="-192088" eaLnBrk="0" hangingPunct="0">
              <a:lnSpc>
                <a:spcPct val="90000"/>
              </a:lnSpc>
              <a:defRPr/>
            </a:pPr>
            <a:endParaRPr lang="en-US" b="1" kern="0" dirty="0">
              <a:solidFill>
                <a:schemeClr val="bg2"/>
              </a:solidFill>
              <a:latin typeface="+mn-lt"/>
            </a:endParaRPr>
          </a:p>
          <a:p>
            <a:pPr marL="192088" indent="-192088" eaLnBrk="0" hangingPunct="0">
              <a:lnSpc>
                <a:spcPct val="90000"/>
              </a:lnSpc>
              <a:defRPr/>
            </a:pPr>
            <a:endParaRPr lang="en-US" b="1" kern="0" dirty="0">
              <a:solidFill>
                <a:schemeClr val="bg2"/>
              </a:solidFill>
              <a:latin typeface="+mn-lt"/>
            </a:endParaRPr>
          </a:p>
          <a:p>
            <a:pPr marL="192088" indent="-192088" eaLnBrk="0" hangingPunct="0">
              <a:lnSpc>
                <a:spcPct val="90000"/>
              </a:lnSpc>
              <a:defRPr/>
            </a:pPr>
            <a:endParaRPr lang="en-US" b="1" kern="0" dirty="0">
              <a:solidFill>
                <a:schemeClr val="bg2"/>
              </a:solidFill>
              <a:latin typeface="+mn-lt"/>
            </a:endParaRPr>
          </a:p>
          <a:p>
            <a:pPr marL="192088" indent="-192088" algn="ctr" eaLnBrk="0" hangingPunct="0">
              <a:lnSpc>
                <a:spcPct val="90000"/>
              </a:lnSpc>
              <a:defRPr/>
            </a:pPr>
            <a:r>
              <a:rPr lang="en-US" sz="2800" b="1" kern="0" dirty="0">
                <a:solidFill>
                  <a:srgbClr val="2A8CCC"/>
                </a:solidFill>
                <a:latin typeface="+mn-lt"/>
              </a:rPr>
              <a:t>Thank you for your attention!</a:t>
            </a:r>
          </a:p>
          <a:p>
            <a:pPr marL="192088" indent="-192088" algn="ctr" eaLnBrk="0" hangingPunct="0">
              <a:lnSpc>
                <a:spcPct val="90000"/>
              </a:lnSpc>
              <a:defRPr/>
            </a:pPr>
            <a:endParaRPr lang="fr-BE" sz="2800" b="1" kern="0" dirty="0">
              <a:solidFill>
                <a:srgbClr val="2A8CCC"/>
              </a:solidFill>
              <a:latin typeface="+mn-lt"/>
            </a:endParaRPr>
          </a:p>
          <a:p>
            <a:pPr marL="192088" indent="-192088" algn="ctr" eaLnBrk="0" hangingPunct="0">
              <a:lnSpc>
                <a:spcPct val="90000"/>
              </a:lnSpc>
              <a:defRPr/>
            </a:pPr>
            <a:endParaRPr lang="fr-BE" b="1" kern="0" dirty="0">
              <a:solidFill>
                <a:srgbClr val="000000"/>
              </a:solidFill>
              <a:latin typeface="+mn-lt"/>
            </a:endParaRPr>
          </a:p>
          <a:p>
            <a:pPr marL="192088" indent="-192088" algn="ctr" eaLnBrk="0" hangingPunct="0">
              <a:lnSpc>
                <a:spcPct val="90000"/>
              </a:lnSpc>
              <a:defRPr/>
            </a:pPr>
            <a:endParaRPr lang="fr-BE" b="1" kern="0" dirty="0">
              <a:solidFill>
                <a:srgbClr val="000000"/>
              </a:solidFill>
              <a:latin typeface="+mn-lt"/>
            </a:endParaRPr>
          </a:p>
          <a:p>
            <a:pPr marL="192088" indent="-192088" algn="ctr" eaLnBrk="0" hangingPunct="0">
              <a:lnSpc>
                <a:spcPct val="90000"/>
              </a:lnSpc>
              <a:defRPr/>
            </a:pPr>
            <a:endParaRPr lang="fr-BE" b="1" kern="0" dirty="0">
              <a:solidFill>
                <a:srgbClr val="000000"/>
              </a:solidFill>
              <a:latin typeface="+mn-lt"/>
            </a:endParaRPr>
          </a:p>
          <a:p>
            <a:pPr marL="192088" indent="-192088" algn="ctr" eaLnBrk="0" hangingPunct="0">
              <a:lnSpc>
                <a:spcPct val="90000"/>
              </a:lnSpc>
              <a:defRPr/>
            </a:pPr>
            <a:endParaRPr lang="fr-BE" b="1" kern="0" dirty="0">
              <a:solidFill>
                <a:srgbClr val="000000"/>
              </a:solidFill>
              <a:latin typeface="+mn-lt"/>
            </a:endParaRPr>
          </a:p>
          <a:p>
            <a:pPr marL="192088" indent="-192088" algn="ctr" eaLnBrk="0" hangingPunct="0">
              <a:lnSpc>
                <a:spcPct val="90000"/>
              </a:lnSpc>
              <a:defRPr/>
            </a:pPr>
            <a:endParaRPr lang="fr-BE" b="1" kern="0" dirty="0">
              <a:solidFill>
                <a:srgbClr val="000000"/>
              </a:solidFill>
              <a:latin typeface="+mn-lt"/>
            </a:endParaRPr>
          </a:p>
          <a:p>
            <a:pPr marL="192088" indent="-192088" algn="ctr" eaLnBrk="0" hangingPunct="0">
              <a:lnSpc>
                <a:spcPct val="90000"/>
              </a:lnSpc>
              <a:defRPr/>
            </a:pPr>
            <a:r>
              <a:rPr lang="fr-BE" b="1" kern="0" dirty="0">
                <a:solidFill>
                  <a:srgbClr val="000000"/>
                </a:solidFill>
                <a:latin typeface="+mn-lt"/>
              </a:rPr>
              <a:t>E-mail </a:t>
            </a:r>
            <a:r>
              <a:rPr lang="fr-BE" b="1" kern="0" dirty="0" smtClean="0">
                <a:solidFill>
                  <a:srgbClr val="000000"/>
                </a:solidFill>
                <a:latin typeface="+mn-lt"/>
              </a:rPr>
              <a:t>to:  </a:t>
            </a:r>
            <a:r>
              <a:rPr lang="fr-BE" b="1" i="1" kern="0" dirty="0" smtClean="0">
                <a:solidFill>
                  <a:srgbClr val="1C21FC"/>
                </a:solidFill>
                <a:latin typeface="+mn-lt"/>
              </a:rPr>
              <a:t>daniel.hec@marcogaz.org</a:t>
            </a:r>
            <a:endParaRPr lang="fr-BE" b="1" i="1" kern="0" dirty="0">
              <a:solidFill>
                <a:srgbClr val="1C21FC"/>
              </a:solidFill>
              <a:latin typeface="+mn-lt"/>
            </a:endParaRPr>
          </a:p>
          <a:p>
            <a:pPr marL="192088" indent="-192088" algn="ctr" eaLnBrk="0" hangingPunct="0">
              <a:lnSpc>
                <a:spcPct val="90000"/>
              </a:lnSpc>
              <a:defRPr/>
            </a:pPr>
            <a:endParaRPr lang="en-US" b="1" i="1" kern="0" dirty="0">
              <a:solidFill>
                <a:srgbClr val="000000"/>
              </a:solidFill>
              <a:latin typeface="+mn-lt"/>
            </a:endParaRPr>
          </a:p>
          <a:p>
            <a:pPr marL="192088" indent="-192088" algn="ctr" eaLnBrk="0" hangingPunct="0">
              <a:lnSpc>
                <a:spcPct val="90000"/>
              </a:lnSpc>
              <a:defRPr/>
            </a:pPr>
            <a:r>
              <a:rPr lang="en-US" kern="0" dirty="0">
                <a:solidFill>
                  <a:schemeClr val="bg2"/>
                </a:solidFill>
                <a:latin typeface="+mn-lt"/>
              </a:rPr>
              <a:t> </a:t>
            </a:r>
          </a:p>
          <a:p>
            <a:pPr marL="192088" indent="-192088" eaLnBrk="0" hangingPunct="0">
              <a:lnSpc>
                <a:spcPct val="90000"/>
              </a:lnSpc>
              <a:buFontTx/>
              <a:buChar char="•"/>
              <a:defRPr/>
            </a:pPr>
            <a:endParaRPr lang="en-US" kern="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sz="2200" smtClean="0">
                <a:solidFill>
                  <a:srgbClr val="FFFFFF"/>
                </a:solidFill>
              </a:rPr>
              <a:t>End of presentation</a:t>
            </a:r>
            <a:endParaRPr lang="en-US" sz="2200" smtClean="0">
              <a:solidFill>
                <a:srgbClr val="FFFFFF"/>
              </a:solidFill>
            </a:endParaRPr>
          </a:p>
        </p:txBody>
      </p:sp>
      <p:sp>
        <p:nvSpPr>
          <p:cNvPr id="4915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history of the project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1071546"/>
            <a:ext cx="8786874" cy="2786082"/>
          </a:xfrm>
        </p:spPr>
        <p:txBody>
          <a:bodyPr/>
          <a:lstStyle/>
          <a:p>
            <a:r>
              <a:rPr lang="en-US" b="1" dirty="0" smtClean="0"/>
              <a:t>1999-2001: EC identifies interoperability issues including</a:t>
            </a:r>
          </a:p>
          <a:p>
            <a:pPr lvl="1"/>
            <a:r>
              <a:rPr lang="en-US" sz="2000" b="0" dirty="0" smtClean="0">
                <a:solidFill>
                  <a:srgbClr val="0066FF"/>
                </a:solidFill>
              </a:rPr>
              <a:t>Gas quality specification</a:t>
            </a:r>
          </a:p>
          <a:p>
            <a:pPr lvl="1"/>
            <a:r>
              <a:rPr lang="en-US" sz="2000" b="0" dirty="0" smtClean="0">
                <a:solidFill>
                  <a:srgbClr val="0066FF"/>
                </a:solidFill>
              </a:rPr>
              <a:t>Odorisation practices</a:t>
            </a:r>
          </a:p>
          <a:p>
            <a:r>
              <a:rPr lang="en-US" b="1" dirty="0" smtClean="0"/>
              <a:t>2002-2005: EASEE-gas prepares CBP Gas quality</a:t>
            </a:r>
          </a:p>
          <a:p>
            <a:pPr lvl="1"/>
            <a:r>
              <a:rPr lang="en-US" sz="2000" b="0" dirty="0" smtClean="0">
                <a:solidFill>
                  <a:srgbClr val="0066FF"/>
                </a:solidFill>
              </a:rPr>
              <a:t>Pipeline parameters</a:t>
            </a:r>
          </a:p>
          <a:p>
            <a:pPr marL="446088" lvl="1" indent="-174625">
              <a:buNone/>
            </a:pPr>
            <a:r>
              <a:rPr lang="en-US" sz="2000" b="0" dirty="0" smtClean="0">
                <a:solidFill>
                  <a:srgbClr val="0066FF"/>
                </a:solidFill>
              </a:rPr>
              <a:t>defined, implementation</a:t>
            </a:r>
          </a:p>
          <a:p>
            <a:pPr marL="446088" lvl="1" indent="-174625">
              <a:buNone/>
            </a:pPr>
            <a:r>
              <a:rPr lang="en-US" sz="2000" b="0" dirty="0" smtClean="0">
                <a:solidFill>
                  <a:srgbClr val="0066FF"/>
                </a:solidFill>
              </a:rPr>
              <a:t>date 2006</a:t>
            </a:r>
          </a:p>
          <a:p>
            <a:pPr lvl="1"/>
            <a:r>
              <a:rPr lang="en-US" sz="2000" b="0" dirty="0" smtClean="0">
                <a:solidFill>
                  <a:srgbClr val="0066FF"/>
                </a:solidFill>
              </a:rPr>
              <a:t>Combustion</a:t>
            </a:r>
          </a:p>
          <a:p>
            <a:pPr lvl="1">
              <a:buNone/>
            </a:pPr>
            <a:r>
              <a:rPr lang="en-US" sz="2000" b="0" dirty="0" smtClean="0">
                <a:solidFill>
                  <a:srgbClr val="0066FF"/>
                </a:solidFill>
              </a:rPr>
              <a:t>parameters proposal</a:t>
            </a:r>
          </a:p>
          <a:p>
            <a:pPr lvl="1">
              <a:buNone/>
            </a:pPr>
            <a:r>
              <a:rPr lang="en-US" sz="2000" b="0" dirty="0" smtClean="0">
                <a:solidFill>
                  <a:srgbClr val="0066FF"/>
                </a:solidFill>
              </a:rPr>
              <a:t>by MARCOGAZ</a:t>
            </a:r>
            <a:endParaRPr lang="en-US" sz="2000" b="0" dirty="0">
              <a:solidFill>
                <a:srgbClr val="0066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E18F7-5E7B-4E1E-BC1B-3B9578C2207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9" y="2571744"/>
            <a:ext cx="5572132" cy="4286256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429124" y="3143248"/>
            <a:ext cx="3857652" cy="1571636"/>
          </a:xfrm>
          <a:prstGeom prst="rect">
            <a:avLst/>
          </a:prstGeom>
          <a:solidFill>
            <a:srgbClr val="00FF00">
              <a:alpha val="50000"/>
            </a:srgbClr>
          </a:solidFill>
          <a:ln w="25400">
            <a:solidFill>
              <a:srgbClr val="00FF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 not accepted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357298"/>
            <a:ext cx="8215370" cy="4695836"/>
          </a:xfrm>
        </p:spPr>
        <p:txBody>
          <a:bodyPr/>
          <a:lstStyle/>
          <a:p>
            <a:r>
              <a:rPr lang="en-US" b="1" dirty="0" smtClean="0"/>
              <a:t>Proposal raises criticisms:</a:t>
            </a:r>
          </a:p>
          <a:p>
            <a:pPr lvl="1"/>
            <a:r>
              <a:rPr lang="en-US" sz="2000" b="0" dirty="0" smtClean="0">
                <a:solidFill>
                  <a:srgbClr val="0066FF"/>
                </a:solidFill>
              </a:rPr>
              <a:t>Safety </a:t>
            </a:r>
            <a:r>
              <a:rPr lang="en-US" sz="2000" b="0" dirty="0" smtClean="0">
                <a:solidFill>
                  <a:srgbClr val="0066FF"/>
                </a:solidFill>
              </a:rPr>
              <a:t>issues (especially for domestic)</a:t>
            </a:r>
            <a:endParaRPr lang="en-US" sz="2000" b="0" dirty="0" smtClean="0">
              <a:solidFill>
                <a:srgbClr val="0066FF"/>
              </a:solidFill>
            </a:endParaRPr>
          </a:p>
          <a:p>
            <a:pPr lvl="1"/>
            <a:r>
              <a:rPr lang="en-US" sz="2000" b="0" dirty="0" smtClean="0">
                <a:solidFill>
                  <a:srgbClr val="0066FF"/>
                </a:solidFill>
              </a:rPr>
              <a:t>Strong impact on efficiency, environment (emissions)</a:t>
            </a:r>
          </a:p>
          <a:p>
            <a:pPr lvl="1">
              <a:buNone/>
            </a:pPr>
            <a:endParaRPr lang="en-US" sz="2000" b="0" dirty="0" smtClean="0">
              <a:solidFill>
                <a:srgbClr val="0066FF"/>
              </a:solidFill>
            </a:endParaRPr>
          </a:p>
          <a:p>
            <a:r>
              <a:rPr lang="en-US" b="1" dirty="0" smtClean="0"/>
              <a:t>Need to investigate to validate harmonization of combustion parameter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EC launched mandate M/400 to CEN </a:t>
            </a:r>
            <a:r>
              <a:rPr lang="en-US" sz="1800" b="1" dirty="0" smtClean="0"/>
              <a:t>(16/01/07)</a:t>
            </a:r>
          </a:p>
          <a:p>
            <a:pPr lvl="1"/>
            <a:r>
              <a:rPr lang="en-US" sz="2000" b="0" dirty="0" smtClean="0">
                <a:solidFill>
                  <a:srgbClr val="0066FF"/>
                </a:solidFill>
              </a:rPr>
              <a:t>Phase 1 study of appliances (CEN BT WG 197)</a:t>
            </a:r>
          </a:p>
          <a:p>
            <a:pPr lvl="1"/>
            <a:r>
              <a:rPr lang="en-US" sz="2000" b="0" dirty="0" smtClean="0">
                <a:solidFill>
                  <a:srgbClr val="0066FF"/>
                </a:solidFill>
              </a:rPr>
              <a:t>Phase 2 testing presentation of a EN Standard</a:t>
            </a:r>
          </a:p>
          <a:p>
            <a:pPr lvl="1">
              <a:buNone/>
            </a:pPr>
            <a:endParaRPr lang="en-US" sz="2000" b="0" dirty="0" smtClean="0">
              <a:solidFill>
                <a:srgbClr val="0066FF"/>
              </a:solidFill>
            </a:endParaRPr>
          </a:p>
          <a:p>
            <a:r>
              <a:rPr lang="en-US" b="1" dirty="0" smtClean="0"/>
              <a:t>In parallel cost/benefit analysis to evaluate how harmonization should be </a:t>
            </a:r>
            <a:r>
              <a:rPr lang="en-US" b="1" dirty="0" smtClean="0"/>
              <a:t>implemented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66FF"/>
                </a:solidFill>
              </a:rPr>
              <a:t>(GL/</a:t>
            </a:r>
            <a:r>
              <a:rPr lang="en-US" dirty="0" err="1" smtClean="0">
                <a:solidFill>
                  <a:srgbClr val="0066FF"/>
                </a:solidFill>
              </a:rPr>
              <a:t>Pöyry</a:t>
            </a:r>
            <a:r>
              <a:rPr lang="en-US" dirty="0" smtClean="0">
                <a:solidFill>
                  <a:srgbClr val="0066FF"/>
                </a:solidFill>
              </a:rPr>
              <a:t>)</a:t>
            </a:r>
          </a:p>
          <a:p>
            <a:pPr lvl="1"/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E18F7-5E7B-4E1E-BC1B-3B9578C2207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533400"/>
          </a:xfrm>
        </p:spPr>
        <p:txBody>
          <a:bodyPr/>
          <a:lstStyle/>
          <a:p>
            <a:pPr eaLnBrk="1" hangingPunct="1"/>
            <a:r>
              <a:rPr lang="fr-FR" dirty="0" smtClean="0"/>
              <a:t>Phase 1: Appliance </a:t>
            </a:r>
            <a:r>
              <a:rPr lang="fr-FR" dirty="0" err="1" smtClean="0"/>
              <a:t>behaviour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  <a:r>
              <a:rPr lang="fr-FR" dirty="0" err="1" smtClean="0"/>
              <a:t>study</a:t>
            </a:r>
            <a:endParaRPr lang="fr-FR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42984"/>
            <a:ext cx="8643998" cy="54292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000" b="1" dirty="0" smtClean="0"/>
              <a:t>Objectives: 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b="0" dirty="0" err="1" smtClean="0">
                <a:solidFill>
                  <a:srgbClr val="0066FF"/>
                </a:solidFill>
              </a:rPr>
              <a:t>Present</a:t>
            </a:r>
            <a:r>
              <a:rPr lang="fr-FR" sz="2000" b="0" dirty="0" smtClean="0">
                <a:solidFill>
                  <a:srgbClr val="0066FF"/>
                </a:solidFill>
              </a:rPr>
              <a:t> a panorama of EU GAD </a:t>
            </a:r>
            <a:r>
              <a:rPr lang="fr-FR" sz="2000" b="0" dirty="0" err="1" smtClean="0">
                <a:solidFill>
                  <a:srgbClr val="0066FF"/>
                </a:solidFill>
              </a:rPr>
              <a:t>certified</a:t>
            </a:r>
            <a:r>
              <a:rPr lang="fr-FR" sz="2000" b="0" dirty="0" smtClean="0">
                <a:solidFill>
                  <a:srgbClr val="0066FF"/>
                </a:solidFill>
              </a:rPr>
              <a:t> </a:t>
            </a:r>
            <a:r>
              <a:rPr lang="fr-FR" sz="2000" b="0" dirty="0" err="1" smtClean="0">
                <a:solidFill>
                  <a:srgbClr val="0066FF"/>
                </a:solidFill>
              </a:rPr>
              <a:t>appliances</a:t>
            </a:r>
            <a:r>
              <a:rPr lang="fr-FR" sz="2000" b="0" dirty="0" smtClean="0">
                <a:solidFill>
                  <a:srgbClr val="0066FF"/>
                </a:solidFill>
              </a:rPr>
              <a:t> </a:t>
            </a:r>
            <a:r>
              <a:rPr lang="fr-FR" sz="2000" b="0" dirty="0" err="1" smtClean="0">
                <a:solidFill>
                  <a:srgbClr val="0066FF"/>
                </a:solidFill>
              </a:rPr>
              <a:t>market</a:t>
            </a:r>
            <a:r>
              <a:rPr lang="fr-FR" sz="2000" b="0" dirty="0" smtClean="0">
                <a:solidFill>
                  <a:srgbClr val="0066FF"/>
                </a:solidFill>
              </a:rPr>
              <a:t>, certification and installation </a:t>
            </a:r>
            <a:r>
              <a:rPr lang="fr-FR" sz="2000" b="0" dirty="0" err="1" smtClean="0">
                <a:solidFill>
                  <a:srgbClr val="0066FF"/>
                </a:solidFill>
              </a:rPr>
              <a:t>rules</a:t>
            </a:r>
            <a:r>
              <a:rPr lang="fr-FR" sz="2000" b="0" dirty="0" smtClean="0">
                <a:solidFill>
                  <a:srgbClr val="0066FF"/>
                </a:solidFill>
              </a:rPr>
              <a:t> and practices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b="0" dirty="0" err="1" smtClean="0">
                <a:solidFill>
                  <a:srgbClr val="0066FF"/>
                </a:solidFill>
              </a:rPr>
              <a:t>Evaluate</a:t>
            </a:r>
            <a:r>
              <a:rPr lang="fr-FR" sz="2000" b="0" dirty="0" smtClean="0">
                <a:solidFill>
                  <a:srgbClr val="0066FF"/>
                </a:solidFill>
              </a:rPr>
              <a:t> impact of </a:t>
            </a:r>
            <a:r>
              <a:rPr lang="fr-FR" sz="2000" b="0" dirty="0" err="1" smtClean="0">
                <a:solidFill>
                  <a:srgbClr val="0066FF"/>
                </a:solidFill>
              </a:rPr>
              <a:t>gas</a:t>
            </a:r>
            <a:r>
              <a:rPr lang="fr-FR" sz="2000" b="0" dirty="0" smtClean="0">
                <a:solidFill>
                  <a:srgbClr val="0066FF"/>
                </a:solidFill>
              </a:rPr>
              <a:t> </a:t>
            </a:r>
            <a:r>
              <a:rPr lang="fr-FR" sz="2000" b="0" dirty="0" err="1" smtClean="0">
                <a:solidFill>
                  <a:srgbClr val="0066FF"/>
                </a:solidFill>
              </a:rPr>
              <a:t>quality</a:t>
            </a:r>
            <a:r>
              <a:rPr lang="fr-FR" sz="2000" b="0" dirty="0" smtClean="0">
                <a:solidFill>
                  <a:srgbClr val="0066FF"/>
                </a:solidFill>
              </a:rPr>
              <a:t> variation on </a:t>
            </a:r>
            <a:r>
              <a:rPr lang="fr-FR" sz="2000" b="0" dirty="0" err="1" smtClean="0">
                <a:solidFill>
                  <a:srgbClr val="0066FF"/>
                </a:solidFill>
              </a:rPr>
              <a:t>safe</a:t>
            </a:r>
            <a:r>
              <a:rPr lang="fr-FR" sz="2000" b="0" dirty="0" smtClean="0">
                <a:solidFill>
                  <a:srgbClr val="0066FF"/>
                </a:solidFill>
              </a:rPr>
              <a:t> </a:t>
            </a:r>
            <a:r>
              <a:rPr lang="fr-FR" sz="2000" b="0" dirty="0" err="1" smtClean="0">
                <a:solidFill>
                  <a:srgbClr val="0066FF"/>
                </a:solidFill>
              </a:rPr>
              <a:t>operation</a:t>
            </a:r>
            <a:r>
              <a:rPr lang="fr-FR" sz="2000" b="0" dirty="0" smtClean="0">
                <a:solidFill>
                  <a:srgbClr val="0066FF"/>
                </a:solidFill>
              </a:rPr>
              <a:t>, </a:t>
            </a:r>
            <a:r>
              <a:rPr lang="fr-FR" sz="2000" b="0" dirty="0" err="1" smtClean="0">
                <a:solidFill>
                  <a:srgbClr val="0066FF"/>
                </a:solidFill>
              </a:rPr>
              <a:t>efficiency</a:t>
            </a:r>
            <a:r>
              <a:rPr lang="fr-FR" sz="2000" b="0" dirty="0" smtClean="0">
                <a:solidFill>
                  <a:srgbClr val="0066FF"/>
                </a:solidFill>
              </a:rPr>
              <a:t> &amp; </a:t>
            </a:r>
            <a:r>
              <a:rPr lang="fr-FR" sz="2000" b="0" dirty="0" err="1" smtClean="0">
                <a:solidFill>
                  <a:srgbClr val="0066FF"/>
                </a:solidFill>
              </a:rPr>
              <a:t>environment</a:t>
            </a:r>
            <a:r>
              <a:rPr lang="fr-FR" sz="2000" b="0" dirty="0" smtClean="0">
                <a:solidFill>
                  <a:srgbClr val="0066FF"/>
                </a:solidFill>
              </a:rPr>
              <a:t> </a:t>
            </a:r>
            <a:r>
              <a:rPr lang="fr-FR" sz="2000" b="0" dirty="0" err="1" smtClean="0">
                <a:solidFill>
                  <a:srgbClr val="0066FF"/>
                </a:solidFill>
              </a:rPr>
              <a:t>emissions</a:t>
            </a:r>
            <a:r>
              <a:rPr lang="fr-FR" sz="2000" b="0" dirty="0" smtClean="0">
                <a:solidFill>
                  <a:srgbClr val="0066FF"/>
                </a:solidFill>
              </a:rPr>
              <a:t> of GAD </a:t>
            </a:r>
            <a:r>
              <a:rPr lang="fr-FR" sz="2000" b="0" dirty="0" err="1" smtClean="0">
                <a:solidFill>
                  <a:srgbClr val="0066FF"/>
                </a:solidFill>
              </a:rPr>
              <a:t>appliances</a:t>
            </a:r>
            <a:endParaRPr lang="fr-FR" sz="2000" b="0" dirty="0" smtClean="0">
              <a:solidFill>
                <a:srgbClr val="0066FF"/>
              </a:solidFill>
            </a:endParaRPr>
          </a:p>
          <a:p>
            <a:pPr lvl="1" eaLnBrk="1" hangingPunct="1">
              <a:lnSpc>
                <a:spcPct val="90000"/>
              </a:lnSpc>
              <a:buNone/>
            </a:pPr>
            <a:endParaRPr lang="fr-FR" sz="1400" b="0" dirty="0" smtClean="0">
              <a:solidFill>
                <a:srgbClr val="0066FF"/>
              </a:solidFill>
            </a:endParaRPr>
          </a:p>
          <a:p>
            <a:pPr>
              <a:lnSpc>
                <a:spcPct val="90000"/>
              </a:lnSpc>
            </a:pPr>
            <a:r>
              <a:rPr lang="fr-FR" b="1" dirty="0" err="1" smtClean="0"/>
              <a:t>Pre</a:t>
            </a:r>
            <a:r>
              <a:rPr lang="fr-FR" b="1" dirty="0" smtClean="0"/>
              <a:t>-</a:t>
            </a:r>
            <a:r>
              <a:rPr lang="fr-FR" b="1" dirty="0" err="1" smtClean="0"/>
              <a:t>standardization</a:t>
            </a:r>
            <a:r>
              <a:rPr lang="fr-FR" b="1" dirty="0" smtClean="0"/>
              <a:t> </a:t>
            </a:r>
            <a:r>
              <a:rPr lang="fr-FR" b="1" dirty="0" err="1" smtClean="0"/>
              <a:t>work</a:t>
            </a:r>
            <a:r>
              <a:rPr lang="fr-FR" b="1" dirty="0" smtClean="0"/>
              <a:t> </a:t>
            </a:r>
            <a:r>
              <a:rPr lang="fr-FR" b="1" dirty="0" err="1" smtClean="0"/>
              <a:t>managed</a:t>
            </a:r>
            <a:r>
              <a:rPr lang="fr-FR" b="1" dirty="0" smtClean="0"/>
              <a:t> by CEN/BT WG197 </a:t>
            </a:r>
            <a:r>
              <a:rPr lang="fr-FR" dirty="0" smtClean="0"/>
              <a:t>(AFNOR </a:t>
            </a:r>
            <a:r>
              <a:rPr lang="fr-FR" dirty="0" err="1" smtClean="0"/>
              <a:t>secretariat</a:t>
            </a:r>
            <a:r>
              <a:rPr lang="fr-FR" dirty="0" smtClean="0"/>
              <a:t>)</a:t>
            </a:r>
            <a:endParaRPr lang="fr-FR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fr-FR" sz="2000" b="0" dirty="0" smtClean="0">
                <a:solidFill>
                  <a:srgbClr val="0066FF"/>
                </a:solidFill>
              </a:rPr>
              <a:t> </a:t>
            </a:r>
            <a:r>
              <a:rPr lang="fr-FR" sz="2000" b="0" dirty="0" err="1" smtClean="0">
                <a:solidFill>
                  <a:srgbClr val="0066FF"/>
                </a:solidFill>
              </a:rPr>
              <a:t>Market</a:t>
            </a:r>
            <a:r>
              <a:rPr lang="fr-FR" sz="2000" b="0" dirty="0" smtClean="0">
                <a:solidFill>
                  <a:srgbClr val="0066FF"/>
                </a:solidFill>
              </a:rPr>
              <a:t> </a:t>
            </a:r>
            <a:r>
              <a:rPr lang="fr-FR" sz="2000" b="0" dirty="0" err="1" smtClean="0">
                <a:solidFill>
                  <a:srgbClr val="0066FF"/>
                </a:solidFill>
              </a:rPr>
              <a:t>study</a:t>
            </a:r>
            <a:r>
              <a:rPr lang="fr-FR" sz="2000" b="0" dirty="0" smtClean="0">
                <a:solidFill>
                  <a:srgbClr val="0066FF"/>
                </a:solidFill>
              </a:rPr>
              <a:t> &amp; </a:t>
            </a:r>
            <a:r>
              <a:rPr lang="fr-FR" sz="2000" b="0" dirty="0" err="1" smtClean="0">
                <a:solidFill>
                  <a:srgbClr val="0066FF"/>
                </a:solidFill>
              </a:rPr>
              <a:t>testing</a:t>
            </a:r>
            <a:r>
              <a:rPr lang="fr-FR" sz="2000" b="0" dirty="0" smtClean="0">
                <a:solidFill>
                  <a:srgbClr val="0066FF"/>
                </a:solidFill>
              </a:rPr>
              <a:t> </a:t>
            </a:r>
            <a:r>
              <a:rPr lang="fr-FR" sz="2000" b="0" dirty="0" err="1" smtClean="0">
                <a:solidFill>
                  <a:srgbClr val="0066FF"/>
                </a:solidFill>
              </a:rPr>
              <a:t>subcontracted</a:t>
            </a:r>
            <a:r>
              <a:rPr lang="fr-FR" sz="2000" b="0" dirty="0" smtClean="0">
                <a:solidFill>
                  <a:srgbClr val="0066FF"/>
                </a:solidFill>
              </a:rPr>
              <a:t> to </a:t>
            </a:r>
            <a:r>
              <a:rPr lang="fr-FR" sz="2000" dirty="0" smtClean="0">
                <a:solidFill>
                  <a:srgbClr val="0066FF"/>
                </a:solidFill>
              </a:rPr>
              <a:t>GASQUAL </a:t>
            </a:r>
            <a:r>
              <a:rPr lang="fr-FR" sz="2000" b="0" dirty="0" smtClean="0">
                <a:solidFill>
                  <a:srgbClr val="0066FF"/>
                </a:solidFill>
              </a:rPr>
              <a:t>Consortium (DGC – </a:t>
            </a:r>
            <a:r>
              <a:rPr lang="fr-FR" sz="2000" b="0" dirty="0" err="1" smtClean="0">
                <a:solidFill>
                  <a:srgbClr val="0066FF"/>
                </a:solidFill>
              </a:rPr>
              <a:t>Denmark</a:t>
            </a:r>
            <a:r>
              <a:rPr lang="fr-FR" sz="2000" b="0" dirty="0" smtClean="0">
                <a:solidFill>
                  <a:srgbClr val="0066FF"/>
                </a:solidFill>
              </a:rPr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fr-FR" sz="1800" dirty="0" smtClean="0"/>
              <a:t>16 </a:t>
            </a:r>
            <a:r>
              <a:rPr lang="fr-FR" sz="1800" dirty="0" err="1" smtClean="0"/>
              <a:t>Companies</a:t>
            </a:r>
            <a:r>
              <a:rPr lang="fr-FR" sz="1800" dirty="0" smtClean="0"/>
              <a:t>/Organisations </a:t>
            </a:r>
            <a:r>
              <a:rPr lang="fr-FR" sz="1800" dirty="0" err="1" smtClean="0"/>
              <a:t>around</a:t>
            </a:r>
            <a:r>
              <a:rPr lang="fr-FR" sz="1800" dirty="0" smtClean="0"/>
              <a:t> EU (</a:t>
            </a:r>
            <a:r>
              <a:rPr lang="fr-FR" sz="1800" dirty="0" err="1" smtClean="0"/>
              <a:t>from</a:t>
            </a:r>
            <a:r>
              <a:rPr lang="fr-FR" sz="1800" dirty="0" smtClean="0"/>
              <a:t> 9 Countries)</a:t>
            </a:r>
          </a:p>
          <a:p>
            <a:pPr lvl="2" eaLnBrk="1" hangingPunct="1">
              <a:lnSpc>
                <a:spcPct val="90000"/>
              </a:lnSpc>
            </a:pPr>
            <a:r>
              <a:rPr lang="fr-FR" sz="1800" dirty="0" smtClean="0"/>
              <a:t>5 </a:t>
            </a:r>
            <a:r>
              <a:rPr lang="fr-FR" sz="1800" dirty="0" err="1" smtClean="0"/>
              <a:t>laboratories</a:t>
            </a:r>
            <a:r>
              <a:rPr lang="fr-FR" sz="1800" dirty="0" smtClean="0"/>
              <a:t> </a:t>
            </a:r>
            <a:r>
              <a:rPr lang="fr-FR" sz="1800" dirty="0" err="1" smtClean="0"/>
              <a:t>involved</a:t>
            </a:r>
            <a:endParaRPr lang="fr-FR" sz="1800" dirty="0" smtClean="0"/>
          </a:p>
          <a:p>
            <a:pPr lvl="2" eaLnBrk="1" hangingPunct="1">
              <a:lnSpc>
                <a:spcPct val="90000"/>
              </a:lnSpc>
            </a:pPr>
            <a:r>
              <a:rPr lang="fr-FR" sz="1800" dirty="0" smtClean="0"/>
              <a:t>2.9 M€ </a:t>
            </a:r>
            <a:r>
              <a:rPr lang="fr-FR" sz="1800" dirty="0" err="1" smtClean="0"/>
              <a:t>work</a:t>
            </a:r>
            <a:endParaRPr lang="fr-FR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fr-FR" sz="2000" b="0" dirty="0" smtClean="0">
                <a:solidFill>
                  <a:srgbClr val="0066FF"/>
                </a:solidFill>
              </a:rPr>
              <a:t>Total budget 3.5 M€ </a:t>
            </a:r>
          </a:p>
          <a:p>
            <a:pPr lvl="1" eaLnBrk="1" hangingPunct="1">
              <a:lnSpc>
                <a:spcPct val="90000"/>
              </a:lnSpc>
              <a:buNone/>
            </a:pPr>
            <a:endParaRPr lang="fr-FR" sz="1400" b="0" dirty="0" smtClean="0">
              <a:solidFill>
                <a:srgbClr val="0066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fr-FR" sz="2000" b="1" dirty="0" err="1" smtClean="0"/>
              <a:t>Contract</a:t>
            </a:r>
            <a:r>
              <a:rPr lang="fr-FR" sz="2000" b="1" dirty="0" smtClean="0"/>
              <a:t> Commission/CEN </a:t>
            </a:r>
            <a:r>
              <a:rPr lang="fr-FR" sz="2000" b="1" dirty="0" err="1" smtClean="0"/>
              <a:t>signed</a:t>
            </a:r>
            <a:r>
              <a:rPr lang="fr-FR" sz="2000" b="1" dirty="0" smtClean="0"/>
              <a:t> 18th </a:t>
            </a:r>
            <a:r>
              <a:rPr lang="fr-FR" sz="2000" b="1" dirty="0" err="1" smtClean="0"/>
              <a:t>December</a:t>
            </a:r>
            <a:r>
              <a:rPr lang="fr-FR" sz="2000" b="1" dirty="0" smtClean="0"/>
              <a:t> 2008</a:t>
            </a:r>
          </a:p>
          <a:p>
            <a:pPr eaLnBrk="1" hangingPunct="1">
              <a:lnSpc>
                <a:spcPct val="90000"/>
              </a:lnSpc>
              <a:buNone/>
            </a:pPr>
            <a:endParaRPr lang="fr-FR" sz="1400" dirty="0" smtClean="0"/>
          </a:p>
          <a:p>
            <a:pPr eaLnBrk="1" hangingPunct="1">
              <a:lnSpc>
                <a:spcPct val="90000"/>
              </a:lnSpc>
            </a:pPr>
            <a:r>
              <a:rPr lang="fr-FR" sz="2000" b="1" dirty="0" err="1" smtClean="0"/>
              <a:t>Work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started</a:t>
            </a:r>
            <a:r>
              <a:rPr lang="fr-FR" sz="2000" b="1" dirty="0" smtClean="0"/>
              <a:t> </a:t>
            </a:r>
            <a:r>
              <a:rPr lang="fr-FR" sz="2000" b="1" dirty="0" smtClean="0"/>
              <a:t>1st </a:t>
            </a:r>
            <a:r>
              <a:rPr lang="fr-FR" sz="2000" b="1" dirty="0" err="1" smtClean="0"/>
              <a:t>January</a:t>
            </a:r>
            <a:r>
              <a:rPr lang="fr-FR" sz="2000" b="1" dirty="0" smtClean="0"/>
              <a:t> 2009</a:t>
            </a:r>
            <a:endParaRPr lang="fr-FR" sz="2000" b="1" dirty="0" smtClean="0"/>
          </a:p>
          <a:p>
            <a:pPr eaLnBrk="1" hangingPunct="1">
              <a:lnSpc>
                <a:spcPct val="90000"/>
              </a:lnSpc>
            </a:pPr>
            <a:endParaRPr lang="fr-FR" sz="2000" dirty="0" smtClean="0"/>
          </a:p>
          <a:p>
            <a:pPr eaLnBrk="1" hangingPunct="1">
              <a:lnSpc>
                <a:spcPct val="90000"/>
              </a:lnSpc>
            </a:pPr>
            <a:endParaRPr lang="fr-FR" sz="2000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990600"/>
          </a:xfrm>
        </p:spPr>
        <p:txBody>
          <a:bodyPr/>
          <a:lstStyle/>
          <a:p>
            <a:pPr eaLnBrk="1" hangingPunct="1"/>
            <a:r>
              <a:rPr lang="fr-FR" dirty="0" smtClean="0"/>
              <a:t>Organisation and </a:t>
            </a:r>
            <a:r>
              <a:rPr lang="fr-FR" dirty="0" err="1" smtClean="0"/>
              <a:t>timeline</a:t>
            </a:r>
            <a:r>
              <a:rPr lang="fr-FR" dirty="0" smtClean="0"/>
              <a:t> 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24" y="6309320"/>
            <a:ext cx="7315200" cy="301048"/>
          </a:xfrm>
        </p:spPr>
        <p:txBody>
          <a:bodyPr/>
          <a:lstStyle/>
          <a:p>
            <a:pPr eaLnBrk="1" hangingPunct="1"/>
            <a:r>
              <a:rPr lang="fr-FR" sz="1400" b="1" dirty="0" err="1" smtClean="0"/>
              <a:t>Work</a:t>
            </a:r>
            <a:r>
              <a:rPr lang="fr-FR" sz="1400" b="1" dirty="0" smtClean="0"/>
              <a:t> programme </a:t>
            </a:r>
            <a:r>
              <a:rPr lang="fr-FR" sz="1400" b="1" dirty="0" err="1" smtClean="0"/>
              <a:t>delayed</a:t>
            </a:r>
            <a:r>
              <a:rPr lang="fr-FR" sz="1400" b="1" dirty="0" smtClean="0"/>
              <a:t> </a:t>
            </a:r>
            <a:r>
              <a:rPr lang="fr-FR" sz="1400" b="1" dirty="0" smtClean="0"/>
              <a:t>by one </a:t>
            </a:r>
            <a:r>
              <a:rPr lang="fr-FR" sz="1400" b="1" dirty="0" err="1" smtClean="0"/>
              <a:t>year</a:t>
            </a:r>
            <a:r>
              <a:rPr lang="fr-FR" sz="1400" b="1" dirty="0" smtClean="0"/>
              <a:t> (</a:t>
            </a:r>
            <a:r>
              <a:rPr lang="fr-FR" sz="1400" b="1" dirty="0" err="1" smtClean="0"/>
              <a:t>December</a:t>
            </a:r>
            <a:r>
              <a:rPr lang="fr-FR" sz="1400" b="1" dirty="0" smtClean="0"/>
              <a:t> 2011)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071546"/>
            <a:ext cx="7215238" cy="496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772400" cy="533400"/>
          </a:xfrm>
        </p:spPr>
        <p:txBody>
          <a:bodyPr/>
          <a:lstStyle/>
          <a:p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endParaRPr lang="fr-FR" dirty="0" smtClean="0"/>
          </a:p>
        </p:txBody>
      </p:sp>
      <p:sp>
        <p:nvSpPr>
          <p:cNvPr id="22533" name="Rectangle 3"/>
          <p:cNvSpPr>
            <a:spLocks noChangeArrowheads="1"/>
          </p:cNvSpPr>
          <p:nvPr/>
        </p:nvSpPr>
        <p:spPr bwMode="auto">
          <a:xfrm>
            <a:off x="990600" y="1214438"/>
            <a:ext cx="78676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76238" indent="-376238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tabLst>
                <a:tab pos="1046163" algn="l"/>
              </a:tabLst>
            </a:pPr>
            <a:endParaRPr lang="fr-FR" sz="2000" b="1">
              <a:solidFill>
                <a:srgbClr val="0099CC"/>
              </a:solidFill>
            </a:endParaRPr>
          </a:p>
        </p:txBody>
      </p:sp>
      <p:sp>
        <p:nvSpPr>
          <p:cNvPr id="22534" name="Rectangle 3"/>
          <p:cNvSpPr>
            <a:spLocks noChangeArrowheads="1"/>
          </p:cNvSpPr>
          <p:nvPr/>
        </p:nvSpPr>
        <p:spPr bwMode="auto">
          <a:xfrm>
            <a:off x="4724400" y="1219200"/>
            <a:ext cx="42672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76238" indent="-376238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tabLst>
                <a:tab pos="1046163" algn="l"/>
              </a:tabLst>
            </a:pPr>
            <a:r>
              <a:rPr lang="fr-FR" sz="2000" b="1" dirty="0">
                <a:solidFill>
                  <a:srgbClr val="0099CC"/>
                </a:solidFill>
              </a:rPr>
              <a:t>About 10-20 millions non </a:t>
            </a:r>
            <a:r>
              <a:rPr lang="fr-FR" sz="2000" b="1" dirty="0" err="1">
                <a:solidFill>
                  <a:srgbClr val="0099CC"/>
                </a:solidFill>
              </a:rPr>
              <a:t>domestic</a:t>
            </a:r>
            <a:endParaRPr lang="fr-FR" sz="2000" b="1" dirty="0">
              <a:solidFill>
                <a:srgbClr val="0099CC"/>
              </a:solidFill>
            </a:endParaRPr>
          </a:p>
          <a:p>
            <a:pPr marL="1046163" lvl="1" indent="-479425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tabLst>
                <a:tab pos="1046163" algn="l"/>
              </a:tabLst>
            </a:pPr>
            <a:r>
              <a:rPr lang="fr-FR" sz="1600" b="1" dirty="0" err="1" smtClean="0">
                <a:solidFill>
                  <a:schemeClr val="accent2"/>
                </a:solidFill>
              </a:rPr>
              <a:t>Decentralised</a:t>
            </a:r>
            <a:r>
              <a:rPr lang="fr-FR" sz="1600" b="1" dirty="0" smtClean="0">
                <a:solidFill>
                  <a:schemeClr val="accent2"/>
                </a:solidFill>
              </a:rPr>
              <a:t> air </a:t>
            </a:r>
            <a:r>
              <a:rPr lang="fr-FR" sz="1600" b="1" dirty="0" err="1" smtClean="0">
                <a:solidFill>
                  <a:schemeClr val="accent2"/>
                </a:solidFill>
              </a:rPr>
              <a:t>heaters</a:t>
            </a:r>
            <a:endParaRPr lang="fr-FR" sz="1600" b="1" dirty="0">
              <a:solidFill>
                <a:schemeClr val="accent2"/>
              </a:solidFill>
            </a:endParaRPr>
          </a:p>
          <a:p>
            <a:pPr marL="1046163" lvl="1" indent="-479425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tabLst>
                <a:tab pos="1046163" algn="l"/>
              </a:tabLst>
            </a:pPr>
            <a:r>
              <a:rPr lang="fr-FR" sz="1600" b="1" dirty="0" err="1">
                <a:solidFill>
                  <a:schemeClr val="accent2"/>
                </a:solidFill>
              </a:rPr>
              <a:t>Catering</a:t>
            </a:r>
            <a:r>
              <a:rPr lang="fr-FR" sz="1600" b="1" dirty="0">
                <a:solidFill>
                  <a:schemeClr val="accent2"/>
                </a:solidFill>
              </a:rPr>
              <a:t> </a:t>
            </a:r>
            <a:r>
              <a:rPr lang="fr-FR" sz="1600" b="1" dirty="0" err="1">
                <a:solidFill>
                  <a:schemeClr val="accent2"/>
                </a:solidFill>
              </a:rPr>
              <a:t>equipment</a:t>
            </a:r>
            <a:endParaRPr lang="fr-FR" sz="1600" b="1" dirty="0">
              <a:solidFill>
                <a:schemeClr val="accent2"/>
              </a:solidFill>
            </a:endParaRPr>
          </a:p>
          <a:p>
            <a:pPr marL="1046163" lvl="1" indent="-479425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tabLst>
                <a:tab pos="1046163" algn="l"/>
              </a:tabLst>
            </a:pPr>
            <a:r>
              <a:rPr lang="fr-FR" sz="1600" b="1" dirty="0">
                <a:solidFill>
                  <a:schemeClr val="accent2"/>
                </a:solidFill>
              </a:rPr>
              <a:t>Boilers and </a:t>
            </a:r>
            <a:r>
              <a:rPr lang="fr-FR" sz="1600" b="1" dirty="0" err="1" smtClean="0">
                <a:solidFill>
                  <a:schemeClr val="accent2"/>
                </a:solidFill>
              </a:rPr>
              <a:t>others</a:t>
            </a:r>
            <a:endParaRPr lang="fr-FR" sz="1600" b="1" dirty="0" smtClean="0">
              <a:solidFill>
                <a:schemeClr val="accent2"/>
              </a:solidFill>
            </a:endParaRPr>
          </a:p>
          <a:p>
            <a:pPr marL="1046163" lvl="1" indent="-479425">
              <a:lnSpc>
                <a:spcPct val="90000"/>
              </a:lnSpc>
              <a:spcBef>
                <a:spcPct val="20000"/>
              </a:spcBef>
              <a:tabLst>
                <a:tab pos="1046163" algn="l"/>
              </a:tabLst>
            </a:pPr>
            <a:endParaRPr lang="fr-FR" sz="1600" b="1" dirty="0">
              <a:solidFill>
                <a:schemeClr val="accent2"/>
              </a:solidFill>
            </a:endParaRPr>
          </a:p>
          <a:p>
            <a:pPr marL="376238" indent="-376238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tabLst>
                <a:tab pos="1046163" algn="l"/>
              </a:tabLst>
            </a:pPr>
            <a:r>
              <a:rPr lang="fr-FR" sz="2000" b="1" dirty="0">
                <a:solidFill>
                  <a:srgbClr val="0099CC"/>
                </a:solidFill>
              </a:rPr>
              <a:t>Certification practices </a:t>
            </a:r>
            <a:r>
              <a:rPr lang="fr-FR" sz="2000" b="1" dirty="0" err="1" smtClean="0">
                <a:solidFill>
                  <a:srgbClr val="0099CC"/>
                </a:solidFill>
              </a:rPr>
              <a:t>homogeneous</a:t>
            </a:r>
            <a:endParaRPr lang="fr-FR" sz="2000" b="1" dirty="0" smtClean="0">
              <a:solidFill>
                <a:srgbClr val="0099CC"/>
              </a:solidFill>
            </a:endParaRPr>
          </a:p>
          <a:p>
            <a:pPr marL="376238" indent="-376238">
              <a:lnSpc>
                <a:spcPct val="90000"/>
              </a:lnSpc>
              <a:spcBef>
                <a:spcPct val="20000"/>
              </a:spcBef>
              <a:tabLst>
                <a:tab pos="1046163" algn="l"/>
              </a:tabLst>
            </a:pPr>
            <a:endParaRPr lang="fr-FR" sz="2000" b="1" dirty="0">
              <a:solidFill>
                <a:srgbClr val="0099CC"/>
              </a:solidFill>
            </a:endParaRPr>
          </a:p>
          <a:p>
            <a:pPr marL="376238" indent="-376238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tabLst>
                <a:tab pos="1046163" algn="l"/>
              </a:tabLst>
            </a:pPr>
            <a:r>
              <a:rPr lang="fr-FR" sz="2000" b="1" dirty="0">
                <a:solidFill>
                  <a:srgbClr val="0099CC"/>
                </a:solidFill>
              </a:rPr>
              <a:t>Main issue: On site "</a:t>
            </a:r>
            <a:r>
              <a:rPr lang="fr-FR" sz="2000" b="1" dirty="0" err="1">
                <a:solidFill>
                  <a:srgbClr val="0099CC"/>
                </a:solidFill>
              </a:rPr>
              <a:t>adjustment</a:t>
            </a:r>
            <a:r>
              <a:rPr lang="fr-FR" sz="2000" b="1" dirty="0">
                <a:solidFill>
                  <a:srgbClr val="0099CC"/>
                </a:solidFill>
              </a:rPr>
              <a:t>"</a:t>
            </a:r>
          </a:p>
          <a:p>
            <a:pPr marL="1046163" lvl="1" indent="-479425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tabLst>
                <a:tab pos="1046163" algn="l"/>
              </a:tabLst>
            </a:pPr>
            <a:r>
              <a:rPr lang="fr-FR" sz="1600" b="1" dirty="0">
                <a:solidFill>
                  <a:schemeClr val="accent2"/>
                </a:solidFill>
              </a:rPr>
              <a:t>Burner pressure </a:t>
            </a:r>
            <a:r>
              <a:rPr lang="fr-FR" sz="1600" b="1" dirty="0" err="1">
                <a:solidFill>
                  <a:schemeClr val="accent2"/>
                </a:solidFill>
              </a:rPr>
              <a:t>adjustment</a:t>
            </a:r>
            <a:endParaRPr lang="fr-FR" sz="1600" b="1" dirty="0">
              <a:solidFill>
                <a:schemeClr val="accent2"/>
              </a:solidFill>
            </a:endParaRPr>
          </a:p>
          <a:p>
            <a:pPr marL="1046163" lvl="1" indent="-479425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tabLst>
                <a:tab pos="1046163" algn="l"/>
              </a:tabLst>
            </a:pPr>
            <a:r>
              <a:rPr lang="fr-FR" sz="1600" b="1" dirty="0" err="1">
                <a:solidFill>
                  <a:schemeClr val="accent2"/>
                </a:solidFill>
              </a:rPr>
              <a:t>Air:gas</a:t>
            </a:r>
            <a:r>
              <a:rPr lang="fr-FR" sz="1600" b="1" dirty="0">
                <a:solidFill>
                  <a:schemeClr val="accent2"/>
                </a:solidFill>
              </a:rPr>
              <a:t> ratio </a:t>
            </a:r>
            <a:r>
              <a:rPr lang="fr-FR" sz="1600" b="1" dirty="0" err="1" smtClean="0">
                <a:solidFill>
                  <a:schemeClr val="accent2"/>
                </a:solidFill>
              </a:rPr>
              <a:t>adjustment</a:t>
            </a:r>
            <a:endParaRPr lang="fr-FR" sz="1600" b="1" dirty="0" smtClean="0">
              <a:solidFill>
                <a:schemeClr val="accent2"/>
              </a:solidFill>
            </a:endParaRPr>
          </a:p>
          <a:p>
            <a:pPr marL="1046163" lvl="1" indent="-479425">
              <a:lnSpc>
                <a:spcPct val="90000"/>
              </a:lnSpc>
              <a:spcBef>
                <a:spcPct val="20000"/>
              </a:spcBef>
              <a:tabLst>
                <a:tab pos="1046163" algn="l"/>
              </a:tabLst>
            </a:pPr>
            <a:endParaRPr lang="fr-FR" sz="1600" b="1" dirty="0">
              <a:solidFill>
                <a:schemeClr val="accent2"/>
              </a:solidFill>
            </a:endParaRPr>
          </a:p>
          <a:p>
            <a:pPr marL="376238" indent="-376238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tabLst>
                <a:tab pos="1046163" algn="l"/>
              </a:tabLst>
            </a:pPr>
            <a:r>
              <a:rPr lang="fr-FR" sz="2000" b="1" dirty="0" err="1">
                <a:solidFill>
                  <a:srgbClr val="0099CC"/>
                </a:solidFill>
              </a:rPr>
              <a:t>Testing</a:t>
            </a:r>
            <a:r>
              <a:rPr lang="fr-FR" sz="2000" b="1" dirty="0">
                <a:solidFill>
                  <a:srgbClr val="0099CC"/>
                </a:solidFill>
              </a:rPr>
              <a:t> programme has to </a:t>
            </a:r>
            <a:r>
              <a:rPr lang="fr-FR" sz="2000" b="1" dirty="0" err="1">
                <a:solidFill>
                  <a:srgbClr val="0099CC"/>
                </a:solidFill>
              </a:rPr>
              <a:t>assess</a:t>
            </a:r>
            <a:r>
              <a:rPr lang="fr-FR" sz="2000" b="1" dirty="0">
                <a:solidFill>
                  <a:srgbClr val="0099CC"/>
                </a:solidFill>
              </a:rPr>
              <a:t> </a:t>
            </a:r>
            <a:r>
              <a:rPr lang="fr-FR" sz="2000" b="1" dirty="0" err="1" smtClean="0">
                <a:solidFill>
                  <a:srgbClr val="0099CC"/>
                </a:solidFill>
              </a:rPr>
              <a:t>effect</a:t>
            </a:r>
            <a:r>
              <a:rPr lang="fr-FR" sz="2000" b="1" dirty="0" smtClean="0">
                <a:solidFill>
                  <a:srgbClr val="0099CC"/>
                </a:solidFill>
              </a:rPr>
              <a:t> of "</a:t>
            </a:r>
            <a:r>
              <a:rPr lang="fr-FR" sz="2000" b="1" dirty="0" err="1" smtClean="0">
                <a:solidFill>
                  <a:srgbClr val="0099CC"/>
                </a:solidFill>
              </a:rPr>
              <a:t>adjustment</a:t>
            </a:r>
            <a:r>
              <a:rPr lang="fr-FR" sz="2000" b="1" dirty="0">
                <a:solidFill>
                  <a:srgbClr val="0099CC"/>
                </a:solidFill>
              </a:rPr>
              <a:t>"</a:t>
            </a:r>
          </a:p>
          <a:p>
            <a:pPr marL="376238" indent="-376238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tabLst>
                <a:tab pos="1046163" algn="l"/>
              </a:tabLst>
            </a:pPr>
            <a:endParaRPr lang="fr-FR" sz="2000" b="1" dirty="0">
              <a:solidFill>
                <a:srgbClr val="0099C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143115"/>
            <a:ext cx="4572032" cy="4341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04800" y="1214422"/>
            <a:ext cx="42672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76238" indent="-376238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tabLst>
                <a:tab pos="1046163" algn="l"/>
              </a:tabLst>
            </a:pPr>
            <a:r>
              <a:rPr lang="fr-FR" sz="2000" b="1" dirty="0" smtClean="0">
                <a:solidFill>
                  <a:srgbClr val="0099CC"/>
                </a:solidFill>
              </a:rPr>
              <a:t>Total population of </a:t>
            </a:r>
            <a:r>
              <a:rPr lang="fr-FR" sz="2000" b="1" dirty="0" err="1" smtClean="0">
                <a:solidFill>
                  <a:srgbClr val="0099CC"/>
                </a:solidFill>
              </a:rPr>
              <a:t>d</a:t>
            </a:r>
            <a:r>
              <a:rPr lang="fr-FR" sz="2000" b="1" dirty="0" err="1" smtClean="0">
                <a:solidFill>
                  <a:srgbClr val="0099CC"/>
                </a:solidFill>
              </a:rPr>
              <a:t>omestic</a:t>
            </a:r>
            <a:r>
              <a:rPr lang="fr-FR" sz="2000" b="1" dirty="0" smtClean="0">
                <a:solidFill>
                  <a:srgbClr val="0099CC"/>
                </a:solidFill>
              </a:rPr>
              <a:t> </a:t>
            </a:r>
            <a:r>
              <a:rPr lang="fr-FR" sz="2000" b="1" dirty="0" err="1" smtClean="0">
                <a:solidFill>
                  <a:srgbClr val="0099CC"/>
                </a:solidFill>
              </a:rPr>
              <a:t>appliances</a:t>
            </a:r>
            <a:r>
              <a:rPr lang="fr-FR" sz="2000" b="1" dirty="0" smtClean="0">
                <a:solidFill>
                  <a:srgbClr val="0099CC"/>
                </a:solidFill>
              </a:rPr>
              <a:t> in 16 </a:t>
            </a:r>
            <a:r>
              <a:rPr lang="fr-FR" sz="2000" b="1" dirty="0" err="1" smtClean="0">
                <a:solidFill>
                  <a:srgbClr val="0099CC"/>
                </a:solidFill>
              </a:rPr>
              <a:t>selected</a:t>
            </a:r>
            <a:r>
              <a:rPr lang="fr-FR" sz="2000" b="1" dirty="0" smtClean="0">
                <a:solidFill>
                  <a:srgbClr val="0099CC"/>
                </a:solidFill>
              </a:rPr>
              <a:t> EU </a:t>
            </a:r>
            <a:r>
              <a:rPr lang="fr-FR" sz="2000" b="1" dirty="0" smtClean="0">
                <a:solidFill>
                  <a:srgbClr val="0099CC"/>
                </a:solidFill>
              </a:rPr>
              <a:t>countries:</a:t>
            </a:r>
          </a:p>
          <a:p>
            <a:pPr marL="376238" indent="-376238">
              <a:lnSpc>
                <a:spcPct val="90000"/>
              </a:lnSpc>
              <a:spcBef>
                <a:spcPct val="20000"/>
              </a:spcBef>
              <a:tabLst>
                <a:tab pos="1046163" algn="l"/>
              </a:tabLst>
            </a:pPr>
            <a:r>
              <a:rPr lang="fr-FR" sz="2000" b="1" dirty="0" smtClean="0">
                <a:solidFill>
                  <a:srgbClr val="0099CC"/>
                </a:solidFill>
              </a:rPr>
              <a:t>	178 </a:t>
            </a:r>
            <a:r>
              <a:rPr lang="fr-FR" sz="2000" b="1" dirty="0" smtClean="0">
                <a:solidFill>
                  <a:srgbClr val="0099CC"/>
                </a:solidFill>
              </a:rPr>
              <a:t>327 000</a:t>
            </a:r>
            <a:endParaRPr lang="fr-FR" sz="2000" b="1" dirty="0">
              <a:solidFill>
                <a:srgbClr val="0099CC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980728"/>
            <a:ext cx="8858312" cy="5520106"/>
          </a:xfrm>
        </p:spPr>
        <p:txBody>
          <a:bodyPr/>
          <a:lstStyle/>
          <a:p>
            <a:r>
              <a:rPr lang="en-US" b="1" dirty="0" smtClean="0"/>
              <a:t>Final report of CEN/BT WG 197 close to completion</a:t>
            </a:r>
          </a:p>
          <a:p>
            <a:pPr lvl="1"/>
            <a:r>
              <a:rPr lang="en-US" sz="1800" b="0" dirty="0" smtClean="0">
                <a:solidFill>
                  <a:srgbClr val="0066FF"/>
                </a:solidFill>
              </a:rPr>
              <a:t>First draft circulated for comment</a:t>
            </a:r>
          </a:p>
          <a:p>
            <a:pPr lvl="1"/>
            <a:r>
              <a:rPr lang="en-US" sz="1800" b="0" dirty="0" smtClean="0">
                <a:solidFill>
                  <a:srgbClr val="0066FF"/>
                </a:solidFill>
              </a:rPr>
              <a:t>Last meeting schedule 30</a:t>
            </a:r>
            <a:r>
              <a:rPr lang="en-US" sz="1800" b="0" baseline="30000" dirty="0" smtClean="0">
                <a:solidFill>
                  <a:srgbClr val="0066FF"/>
                </a:solidFill>
              </a:rPr>
              <a:t>th</a:t>
            </a:r>
            <a:r>
              <a:rPr lang="en-US" sz="1800" b="0" dirty="0" smtClean="0">
                <a:solidFill>
                  <a:srgbClr val="0066FF"/>
                </a:solidFill>
              </a:rPr>
              <a:t> November 2011 </a:t>
            </a:r>
          </a:p>
          <a:p>
            <a:pPr lvl="1"/>
            <a:r>
              <a:rPr lang="en-US" sz="1800" b="0" dirty="0" smtClean="0">
                <a:solidFill>
                  <a:srgbClr val="0066FF"/>
                </a:solidFill>
              </a:rPr>
              <a:t>Schedule for sending to CEN </a:t>
            </a:r>
            <a:r>
              <a:rPr lang="en-US" sz="1800" b="0" dirty="0" smtClean="0">
                <a:solidFill>
                  <a:srgbClr val="0066FF"/>
                </a:solidFill>
                <a:sym typeface="Wingdings" pitchFamily="2" charset="2"/>
              </a:rPr>
              <a:t> </a:t>
            </a:r>
            <a:r>
              <a:rPr lang="en-US" sz="1800" b="0" dirty="0" smtClean="0">
                <a:solidFill>
                  <a:srgbClr val="0066FF"/>
                </a:solidFill>
              </a:rPr>
              <a:t>EC: 10</a:t>
            </a:r>
            <a:r>
              <a:rPr lang="en-US" sz="1800" b="0" baseline="30000" dirty="0" smtClean="0">
                <a:solidFill>
                  <a:srgbClr val="0066FF"/>
                </a:solidFill>
              </a:rPr>
              <a:t>th</a:t>
            </a:r>
            <a:r>
              <a:rPr lang="en-US" sz="1800" b="0" dirty="0" smtClean="0">
                <a:solidFill>
                  <a:srgbClr val="0066FF"/>
                </a:solidFill>
              </a:rPr>
              <a:t> December 2011</a:t>
            </a:r>
          </a:p>
          <a:p>
            <a:pPr lvl="1">
              <a:buNone/>
            </a:pPr>
            <a:endParaRPr lang="en-US" sz="1100" b="0" dirty="0" smtClean="0">
              <a:solidFill>
                <a:srgbClr val="0066FF"/>
              </a:solidFill>
            </a:endParaRPr>
          </a:p>
          <a:p>
            <a:r>
              <a:rPr lang="en-US" b="1" dirty="0" smtClean="0"/>
              <a:t>Issue of adjustment confirmed</a:t>
            </a:r>
          </a:p>
          <a:p>
            <a:pPr lvl="1"/>
            <a:r>
              <a:rPr lang="en-US" sz="1800" b="0" dirty="0" smtClean="0">
                <a:solidFill>
                  <a:srgbClr val="0066FF"/>
                </a:solidFill>
              </a:rPr>
              <a:t>10 million appliances potentially concerned</a:t>
            </a:r>
          </a:p>
          <a:p>
            <a:pPr lvl="1"/>
            <a:r>
              <a:rPr lang="en-US" sz="1800" b="0" dirty="0" smtClean="0">
                <a:solidFill>
                  <a:srgbClr val="0066FF"/>
                </a:solidFill>
              </a:rPr>
              <a:t>To be studied at national level</a:t>
            </a:r>
          </a:p>
          <a:p>
            <a:pPr lvl="1">
              <a:buNone/>
            </a:pPr>
            <a:endParaRPr lang="en-US" sz="1100" b="0" dirty="0" smtClean="0">
              <a:solidFill>
                <a:srgbClr val="0066FF"/>
              </a:solidFill>
            </a:endParaRPr>
          </a:p>
          <a:p>
            <a:r>
              <a:rPr lang="en-US" b="1" dirty="0" smtClean="0"/>
              <a:t>Non adjustable appliances quite robust to gas quality variations in a wide </a:t>
            </a:r>
            <a:r>
              <a:rPr lang="en-US" b="1" dirty="0" smtClean="0"/>
              <a:t>range</a:t>
            </a:r>
            <a:endParaRPr lang="en-US" b="1" dirty="0" smtClean="0"/>
          </a:p>
          <a:p>
            <a:pPr lvl="1"/>
            <a:r>
              <a:rPr lang="en-US" sz="1800" b="0" dirty="0" smtClean="0">
                <a:solidFill>
                  <a:srgbClr val="0066FF"/>
                </a:solidFill>
              </a:rPr>
              <a:t>100 million not affected</a:t>
            </a:r>
          </a:p>
          <a:p>
            <a:pPr lvl="1"/>
            <a:r>
              <a:rPr lang="en-US" sz="1800" b="0" dirty="0" smtClean="0">
                <a:solidFill>
                  <a:srgbClr val="0066FF"/>
                </a:solidFill>
              </a:rPr>
              <a:t>Others affected at different degrees</a:t>
            </a:r>
          </a:p>
          <a:p>
            <a:pPr lvl="1"/>
            <a:r>
              <a:rPr lang="en-US" sz="1800" b="0" dirty="0" smtClean="0">
                <a:solidFill>
                  <a:srgbClr val="0066FF"/>
                </a:solidFill>
              </a:rPr>
              <a:t>Impact related to other influence parameter (pressure, etc).</a:t>
            </a:r>
          </a:p>
          <a:p>
            <a:pPr lvl="1"/>
            <a:r>
              <a:rPr lang="en-US" sz="1800" b="0" dirty="0" smtClean="0">
                <a:solidFill>
                  <a:srgbClr val="0066FF"/>
                </a:solidFill>
              </a:rPr>
              <a:t>Country per Country analysis of results seems necessary</a:t>
            </a:r>
          </a:p>
          <a:p>
            <a:pPr lvl="1">
              <a:buNone/>
            </a:pPr>
            <a:endParaRPr lang="en-US" sz="1100" b="0" dirty="0" smtClean="0">
              <a:solidFill>
                <a:srgbClr val="0066FF"/>
              </a:solidFill>
            </a:endParaRPr>
          </a:p>
          <a:p>
            <a:r>
              <a:rPr lang="en-US" b="1" dirty="0" smtClean="0"/>
              <a:t>Non domestic appliances</a:t>
            </a:r>
          </a:p>
          <a:p>
            <a:pPr lvl="1"/>
            <a:r>
              <a:rPr lang="en-US" sz="1800" b="0" dirty="0" smtClean="0">
                <a:solidFill>
                  <a:srgbClr val="0066FF"/>
                </a:solidFill>
              </a:rPr>
              <a:t>Manufacturers reluctant to allow wide range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E18F7-5E7B-4E1E-BC1B-3B9578C2207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Standardisation </a:t>
            </a:r>
            <a:r>
              <a:rPr lang="fr-BE" dirty="0" err="1" smtClean="0"/>
              <a:t>activities</a:t>
            </a:r>
            <a:r>
              <a:rPr lang="fr-BE" dirty="0" smtClean="0"/>
              <a:t> in </a:t>
            </a:r>
            <a:r>
              <a:rPr lang="fr-BE" dirty="0" err="1" smtClean="0"/>
              <a:t>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5067672"/>
          </a:xfrm>
        </p:spPr>
        <p:txBody>
          <a:bodyPr/>
          <a:lstStyle/>
          <a:p>
            <a:r>
              <a:rPr lang="fr-BE" b="1" dirty="0" smtClean="0"/>
              <a:t>   Mandate M/400 phase 2</a:t>
            </a:r>
          </a:p>
          <a:p>
            <a:pPr marL="931862" lvl="1" indent="-457200">
              <a:buFont typeface="Wingdings" pitchFamily="2" charset="2"/>
              <a:buChar char="Ø"/>
            </a:pPr>
            <a:r>
              <a:rPr lang="fr-BE" sz="2000" b="0" dirty="0" smtClean="0">
                <a:solidFill>
                  <a:srgbClr val="0066FF"/>
                </a:solidFill>
              </a:rPr>
              <a:t>CEN/TC 234 WG 11 (kick off meeting 15th </a:t>
            </a:r>
            <a:r>
              <a:rPr lang="fr-BE" sz="2000" b="0" dirty="0" err="1" smtClean="0">
                <a:solidFill>
                  <a:srgbClr val="0066FF"/>
                </a:solidFill>
              </a:rPr>
              <a:t>September</a:t>
            </a:r>
            <a:r>
              <a:rPr lang="fr-BE" sz="2000" b="0" dirty="0" smtClean="0">
                <a:solidFill>
                  <a:srgbClr val="0066FF"/>
                </a:solidFill>
              </a:rPr>
              <a:t> 2011)</a:t>
            </a:r>
          </a:p>
          <a:p>
            <a:pPr marL="931862" lvl="1" indent="-457200">
              <a:buFont typeface="Wingdings" pitchFamily="2" charset="2"/>
              <a:buChar char="Ø"/>
            </a:pPr>
            <a:r>
              <a:rPr lang="fr-BE" sz="2000" b="0" dirty="0" err="1" smtClean="0">
                <a:solidFill>
                  <a:srgbClr val="0066FF"/>
                </a:solidFill>
              </a:rPr>
              <a:t>target</a:t>
            </a:r>
            <a:r>
              <a:rPr lang="fr-BE" sz="2000" b="0" dirty="0" smtClean="0">
                <a:solidFill>
                  <a:srgbClr val="0066FF"/>
                </a:solidFill>
              </a:rPr>
              <a:t> date: 2014</a:t>
            </a:r>
          </a:p>
          <a:p>
            <a:pPr marL="931862" lvl="1" indent="-457200">
              <a:buFont typeface="Wingdings" pitchFamily="2" charset="2"/>
              <a:buChar char="Ø"/>
            </a:pPr>
            <a:endParaRPr lang="fr-BE" sz="1800" b="0" dirty="0" smtClean="0">
              <a:solidFill>
                <a:srgbClr val="0066FF"/>
              </a:solidFill>
            </a:endParaRPr>
          </a:p>
          <a:p>
            <a:pPr marL="457200" indent="-457200"/>
            <a:r>
              <a:rPr lang="fr-BE" b="1" dirty="0" smtClean="0"/>
              <a:t>Mandate </a:t>
            </a:r>
            <a:r>
              <a:rPr lang="fr-BE" b="1" dirty="0" smtClean="0"/>
              <a:t>M/475 </a:t>
            </a:r>
            <a:r>
              <a:rPr lang="fr-BE" b="1" dirty="0" err="1" smtClean="0"/>
              <a:t>Biomethane</a:t>
            </a:r>
            <a:endParaRPr lang="fr-BE" b="1" dirty="0" smtClean="0"/>
          </a:p>
          <a:p>
            <a:pPr marL="931862" lvl="1" indent="-457200">
              <a:buFont typeface="Wingdings" pitchFamily="2" charset="2"/>
              <a:buChar char="Ø"/>
            </a:pPr>
            <a:r>
              <a:rPr lang="fr-BE" sz="2000" b="0" dirty="0" smtClean="0">
                <a:solidFill>
                  <a:srgbClr val="0066FF"/>
                </a:solidFill>
              </a:rPr>
              <a:t>CEN/PC 408</a:t>
            </a:r>
          </a:p>
          <a:p>
            <a:pPr marL="931862" lvl="1" indent="-457200">
              <a:buFont typeface="Wingdings" pitchFamily="2" charset="2"/>
              <a:buChar char="Ø"/>
            </a:pPr>
            <a:r>
              <a:rPr lang="fr-BE" sz="2000" b="0" dirty="0" err="1" smtClean="0">
                <a:solidFill>
                  <a:srgbClr val="0066FF"/>
                </a:solidFill>
              </a:rPr>
              <a:t>Biomethane</a:t>
            </a:r>
            <a:r>
              <a:rPr lang="fr-BE" sz="2000" b="0" dirty="0" smtClean="0">
                <a:solidFill>
                  <a:srgbClr val="0066FF"/>
                </a:solidFill>
              </a:rPr>
              <a:t> </a:t>
            </a:r>
            <a:r>
              <a:rPr lang="fr-BE" sz="2000" b="0" dirty="0" smtClean="0">
                <a:solidFill>
                  <a:srgbClr val="0066FF"/>
                </a:solidFill>
              </a:rPr>
              <a:t>injection in </a:t>
            </a:r>
            <a:r>
              <a:rPr lang="fr-BE" sz="2000" b="0" dirty="0" err="1" smtClean="0">
                <a:solidFill>
                  <a:srgbClr val="0066FF"/>
                </a:solidFill>
              </a:rPr>
              <a:t>gas</a:t>
            </a:r>
            <a:r>
              <a:rPr lang="fr-BE" sz="2000" b="0" dirty="0" smtClean="0">
                <a:solidFill>
                  <a:srgbClr val="0066FF"/>
                </a:solidFill>
              </a:rPr>
              <a:t> </a:t>
            </a:r>
            <a:r>
              <a:rPr lang="fr-BE" sz="2000" b="0" dirty="0" err="1" smtClean="0">
                <a:solidFill>
                  <a:srgbClr val="0066FF"/>
                </a:solidFill>
              </a:rPr>
              <a:t>grids</a:t>
            </a:r>
            <a:endParaRPr lang="fr-BE" sz="2000" b="0" dirty="0" smtClean="0">
              <a:solidFill>
                <a:srgbClr val="0066FF"/>
              </a:solidFill>
            </a:endParaRPr>
          </a:p>
          <a:p>
            <a:pPr marL="931862" lvl="1" indent="-457200">
              <a:buFont typeface="Wingdings" pitchFamily="2" charset="2"/>
              <a:buChar char="Ø"/>
            </a:pPr>
            <a:r>
              <a:rPr lang="fr-BE" sz="2000" b="0" dirty="0" err="1" smtClean="0">
                <a:solidFill>
                  <a:srgbClr val="0066FF"/>
                </a:solidFill>
              </a:rPr>
              <a:t>Biomethane</a:t>
            </a:r>
            <a:r>
              <a:rPr lang="fr-BE" sz="2000" b="0" dirty="0" smtClean="0">
                <a:solidFill>
                  <a:srgbClr val="0066FF"/>
                </a:solidFill>
              </a:rPr>
              <a:t> </a:t>
            </a:r>
            <a:r>
              <a:rPr lang="fr-BE" sz="2000" b="0" dirty="0" err="1" smtClean="0">
                <a:solidFill>
                  <a:srgbClr val="0066FF"/>
                </a:solidFill>
              </a:rPr>
              <a:t>used</a:t>
            </a:r>
            <a:r>
              <a:rPr lang="fr-BE" sz="2000" b="0" dirty="0" smtClean="0">
                <a:solidFill>
                  <a:srgbClr val="0066FF"/>
                </a:solidFill>
              </a:rPr>
              <a:t> as a fuel for transport </a:t>
            </a:r>
          </a:p>
          <a:p>
            <a:pPr marL="931862" lvl="1" indent="-457200">
              <a:buFont typeface="Wingdings" pitchFamily="2" charset="2"/>
              <a:buChar char="Ø"/>
            </a:pPr>
            <a:r>
              <a:rPr lang="fr-BE" sz="2000" b="0" dirty="0" err="1" smtClean="0">
                <a:solidFill>
                  <a:srgbClr val="0066FF"/>
                </a:solidFill>
              </a:rPr>
              <a:t>target</a:t>
            </a:r>
            <a:r>
              <a:rPr lang="fr-BE" sz="2000" b="0" dirty="0" smtClean="0">
                <a:solidFill>
                  <a:srgbClr val="0066FF"/>
                </a:solidFill>
              </a:rPr>
              <a:t> date: 2014</a:t>
            </a:r>
            <a:endParaRPr lang="en-US" sz="2000" b="0" dirty="0" smtClean="0">
              <a:solidFill>
                <a:srgbClr val="0066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45E6-D048-4D8A-9E72-BD44039AF31E}" type="datetime1">
              <a:rPr lang="en-GB" smtClean="0"/>
              <a:pPr/>
              <a:t>11/10/2011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Marcogaz - Presentation General Activities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E18F7-5E7B-4E1E-BC1B-3B9578C2207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outcome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1142984"/>
            <a:ext cx="8858312" cy="5195902"/>
          </a:xfrm>
        </p:spPr>
        <p:txBody>
          <a:bodyPr/>
          <a:lstStyle/>
          <a:p>
            <a:r>
              <a:rPr lang="en-US" b="1" dirty="0" smtClean="0"/>
              <a:t>Target for harmonization close to current EASEE-gas proposal (</a:t>
            </a:r>
            <a:r>
              <a:rPr lang="en-US" b="1" dirty="0" smtClean="0"/>
              <a:t>47 MJ/m</a:t>
            </a:r>
            <a:r>
              <a:rPr lang="en-US" b="1" baseline="30000" dirty="0" smtClean="0"/>
              <a:t>3</a:t>
            </a:r>
            <a:r>
              <a:rPr lang="en-US" b="1" dirty="0" smtClean="0"/>
              <a:t>-54 MJ/m</a:t>
            </a:r>
            <a:r>
              <a:rPr lang="en-US" b="1" baseline="30000" dirty="0" smtClean="0"/>
              <a:t>3</a:t>
            </a:r>
            <a:r>
              <a:rPr lang="en-US" b="1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R</a:t>
            </a:r>
            <a:r>
              <a:rPr lang="en-US" b="1" dirty="0" smtClean="0"/>
              <a:t>ecommendations </a:t>
            </a:r>
            <a:r>
              <a:rPr lang="en-US" b="1" dirty="0" smtClean="0"/>
              <a:t>for </a:t>
            </a:r>
            <a:r>
              <a:rPr lang="en-US" b="1" dirty="0" smtClean="0"/>
              <a:t>further actions</a:t>
            </a:r>
            <a:endParaRPr lang="en-US" b="1" dirty="0" smtClean="0"/>
          </a:p>
          <a:p>
            <a:pPr lvl="1"/>
            <a:r>
              <a:rPr lang="en-US" sz="2000" b="0" dirty="0" smtClean="0">
                <a:solidFill>
                  <a:srgbClr val="0066FF"/>
                </a:solidFill>
              </a:rPr>
              <a:t>Respect manufacturers maintenance instructions</a:t>
            </a:r>
          </a:p>
          <a:p>
            <a:pPr lvl="1"/>
            <a:r>
              <a:rPr lang="en-US" sz="2000" b="0" dirty="0" smtClean="0">
                <a:solidFill>
                  <a:srgbClr val="0066FF"/>
                </a:solidFill>
              </a:rPr>
              <a:t>Do not allow adjustment on site</a:t>
            </a:r>
            <a:endParaRPr lang="en-US" sz="2000" b="0" dirty="0" smtClean="0">
              <a:solidFill>
                <a:srgbClr val="0066FF"/>
              </a:solidFill>
            </a:endParaRPr>
          </a:p>
          <a:p>
            <a:pPr lvl="1"/>
            <a:r>
              <a:rPr lang="fr-BE" sz="2000" b="0" dirty="0" smtClean="0">
                <a:solidFill>
                  <a:srgbClr val="0066FF"/>
                </a:solidFill>
              </a:rPr>
              <a:t>Examine National </a:t>
            </a:r>
            <a:r>
              <a:rPr lang="fr-BE" sz="2000" b="0" dirty="0" err="1" smtClean="0">
                <a:solidFill>
                  <a:srgbClr val="0066FF"/>
                </a:solidFill>
              </a:rPr>
              <a:t>gas</a:t>
            </a:r>
            <a:r>
              <a:rPr lang="fr-BE" sz="2000" b="0" dirty="0" smtClean="0">
                <a:solidFill>
                  <a:srgbClr val="0066FF"/>
                </a:solidFill>
              </a:rPr>
              <a:t> </a:t>
            </a:r>
            <a:r>
              <a:rPr lang="fr-BE" sz="2000" b="0" dirty="0" err="1" smtClean="0">
                <a:solidFill>
                  <a:srgbClr val="0066FF"/>
                </a:solidFill>
              </a:rPr>
              <a:t>appliances</a:t>
            </a:r>
            <a:r>
              <a:rPr lang="fr-BE" sz="2000" b="0" dirty="0" smtClean="0">
                <a:solidFill>
                  <a:srgbClr val="0066FF"/>
                </a:solidFill>
              </a:rPr>
              <a:t> population</a:t>
            </a:r>
            <a:endParaRPr lang="en-US" sz="2000" b="0" dirty="0" smtClean="0">
              <a:solidFill>
                <a:srgbClr val="0066FF"/>
              </a:solidFill>
            </a:endParaRPr>
          </a:p>
          <a:p>
            <a:pPr lvl="1"/>
            <a:r>
              <a:rPr lang="en-US" sz="2000" b="0" dirty="0" smtClean="0">
                <a:solidFill>
                  <a:srgbClr val="0066FF"/>
                </a:solidFill>
              </a:rPr>
              <a:t>Clarification of performance </a:t>
            </a:r>
            <a:r>
              <a:rPr lang="en-US" sz="2000" b="0" dirty="0" smtClean="0">
                <a:solidFill>
                  <a:srgbClr val="0066FF"/>
                </a:solidFill>
              </a:rPr>
              <a:t>expectation</a:t>
            </a:r>
          </a:p>
          <a:p>
            <a:pPr lvl="1"/>
            <a:r>
              <a:rPr lang="fr-BE" sz="2000" b="0" dirty="0" err="1" smtClean="0">
                <a:solidFill>
                  <a:srgbClr val="0066FF"/>
                </a:solidFill>
              </a:rPr>
              <a:t>Develop</a:t>
            </a:r>
            <a:r>
              <a:rPr lang="fr-BE" sz="2000" b="0" dirty="0" smtClean="0">
                <a:solidFill>
                  <a:srgbClr val="0066FF"/>
                </a:solidFill>
              </a:rPr>
              <a:t> combustion </a:t>
            </a:r>
            <a:r>
              <a:rPr lang="fr-BE" sz="2000" b="0" dirty="0" err="1" smtClean="0">
                <a:solidFill>
                  <a:srgbClr val="0066FF"/>
                </a:solidFill>
              </a:rPr>
              <a:t>controlled</a:t>
            </a:r>
            <a:r>
              <a:rPr lang="fr-BE" sz="2000" b="0" dirty="0" smtClean="0">
                <a:solidFill>
                  <a:srgbClr val="0066FF"/>
                </a:solidFill>
              </a:rPr>
              <a:t> </a:t>
            </a:r>
            <a:r>
              <a:rPr lang="fr-BE" sz="2000" b="0" dirty="0" err="1" smtClean="0">
                <a:solidFill>
                  <a:srgbClr val="0066FF"/>
                </a:solidFill>
              </a:rPr>
              <a:t>gas</a:t>
            </a:r>
            <a:r>
              <a:rPr lang="fr-BE" sz="2000" b="0" dirty="0" smtClean="0">
                <a:solidFill>
                  <a:srgbClr val="0066FF"/>
                </a:solidFill>
              </a:rPr>
              <a:t> </a:t>
            </a:r>
            <a:r>
              <a:rPr lang="fr-BE" sz="2000" b="0" dirty="0" err="1" smtClean="0">
                <a:solidFill>
                  <a:srgbClr val="0066FF"/>
                </a:solidFill>
              </a:rPr>
              <a:t>appliances</a:t>
            </a:r>
            <a:endParaRPr lang="fr-BE" sz="2000" b="0" dirty="0" smtClean="0">
              <a:solidFill>
                <a:srgbClr val="0066FF"/>
              </a:solidFill>
            </a:endParaRPr>
          </a:p>
          <a:p>
            <a:pPr lvl="1"/>
            <a:r>
              <a:rPr lang="fr-BE" sz="2000" b="0" dirty="0" smtClean="0">
                <a:solidFill>
                  <a:srgbClr val="0066FF"/>
                </a:solidFill>
              </a:rPr>
              <a:t>Envisage </a:t>
            </a:r>
            <a:r>
              <a:rPr lang="fr-BE" sz="2000" b="0" dirty="0" err="1" smtClean="0">
                <a:solidFill>
                  <a:srgbClr val="0066FF"/>
                </a:solidFill>
              </a:rPr>
              <a:t>Regional</a:t>
            </a:r>
            <a:r>
              <a:rPr lang="fr-BE" sz="2000" b="0" dirty="0" smtClean="0">
                <a:solidFill>
                  <a:srgbClr val="0066FF"/>
                </a:solidFill>
              </a:rPr>
              <a:t> </a:t>
            </a:r>
            <a:r>
              <a:rPr lang="fr-BE" sz="2000" b="0" dirty="0" err="1" smtClean="0">
                <a:solidFill>
                  <a:srgbClr val="0066FF"/>
                </a:solidFill>
              </a:rPr>
              <a:t>gas</a:t>
            </a:r>
            <a:r>
              <a:rPr lang="fr-BE" sz="2000" b="0" dirty="0" smtClean="0">
                <a:solidFill>
                  <a:srgbClr val="0066FF"/>
                </a:solidFill>
              </a:rPr>
              <a:t> </a:t>
            </a:r>
            <a:r>
              <a:rPr lang="fr-BE" sz="2000" b="0" dirty="0" err="1" smtClean="0">
                <a:solidFill>
                  <a:srgbClr val="0066FF"/>
                </a:solidFill>
              </a:rPr>
              <a:t>quality</a:t>
            </a:r>
            <a:r>
              <a:rPr lang="fr-BE" sz="2000" b="0" dirty="0" smtClean="0">
                <a:solidFill>
                  <a:srgbClr val="0066FF"/>
                </a:solidFill>
              </a:rPr>
              <a:t> </a:t>
            </a:r>
            <a:r>
              <a:rPr lang="fr-BE" sz="2000" b="0" dirty="0" err="1" smtClean="0">
                <a:solidFill>
                  <a:srgbClr val="0066FF"/>
                </a:solidFill>
              </a:rPr>
              <a:t>approach</a:t>
            </a:r>
            <a:endParaRPr lang="fr-BE" sz="2000" b="0" dirty="0" smtClean="0">
              <a:solidFill>
                <a:srgbClr val="0066FF"/>
              </a:solidFill>
            </a:endParaRPr>
          </a:p>
          <a:p>
            <a:pPr lvl="1"/>
            <a:r>
              <a:rPr lang="fr-BE" sz="2000" b="0" dirty="0" err="1" smtClean="0">
                <a:solidFill>
                  <a:srgbClr val="0066FF"/>
                </a:solidFill>
              </a:rPr>
              <a:t>Decide</a:t>
            </a:r>
            <a:r>
              <a:rPr lang="fr-BE" sz="2000" b="0" dirty="0" smtClean="0">
                <a:solidFill>
                  <a:srgbClr val="0066FF"/>
                </a:solidFill>
              </a:rPr>
              <a:t> on Framework Guideline scope</a:t>
            </a:r>
            <a:endParaRPr lang="en-US" sz="2000" b="0" dirty="0" smtClean="0">
              <a:solidFill>
                <a:srgbClr val="0066FF"/>
              </a:solidFill>
            </a:endParaRPr>
          </a:p>
          <a:p>
            <a:pPr lvl="2">
              <a:buNone/>
            </a:pPr>
            <a:endParaRPr lang="en-US" sz="2000" dirty="0" smtClean="0">
              <a:solidFill>
                <a:srgbClr val="0066FF"/>
              </a:solidFill>
            </a:endParaRPr>
          </a:p>
          <a:p>
            <a:r>
              <a:rPr lang="en-US" b="1" dirty="0" smtClean="0"/>
              <a:t>Definition of a roadmap </a:t>
            </a:r>
            <a:r>
              <a:rPr lang="en-US" b="1" dirty="0" smtClean="0"/>
              <a:t>to reach the target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E18F7-5E7B-4E1E-BC1B-3B9578C2207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ésentationMarcogaz">
  <a:themeElements>
    <a:clrScheme name="">
      <a:dk1>
        <a:srgbClr val="4F5557"/>
      </a:dk1>
      <a:lt1>
        <a:srgbClr val="EAEAEA"/>
      </a:lt1>
      <a:dk2>
        <a:srgbClr val="FF0000"/>
      </a:dk2>
      <a:lt2>
        <a:srgbClr val="000000"/>
      </a:lt2>
      <a:accent1>
        <a:srgbClr val="90A9B7"/>
      </a:accent1>
      <a:accent2>
        <a:srgbClr val="406679"/>
      </a:accent2>
      <a:accent3>
        <a:srgbClr val="F3F3F3"/>
      </a:accent3>
      <a:accent4>
        <a:srgbClr val="424749"/>
      </a:accent4>
      <a:accent5>
        <a:srgbClr val="C6D1D8"/>
      </a:accent5>
      <a:accent6>
        <a:srgbClr val="395C6D"/>
      </a:accent6>
      <a:hlink>
        <a:srgbClr val="5C4154"/>
      </a:hlink>
      <a:folHlink>
        <a:srgbClr val="AB9798"/>
      </a:folHlink>
    </a:clrScheme>
    <a:fontScheme name="Thème Offic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B73B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B73B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hème Office 1">
        <a:dk1>
          <a:srgbClr val="4F5557"/>
        </a:dk1>
        <a:lt1>
          <a:srgbClr val="FFFFFF"/>
        </a:lt1>
        <a:dk2>
          <a:srgbClr val="FF0000"/>
        </a:dk2>
        <a:lt2>
          <a:srgbClr val="000000"/>
        </a:lt2>
        <a:accent1>
          <a:srgbClr val="90A9B7"/>
        </a:accent1>
        <a:accent2>
          <a:srgbClr val="406679"/>
        </a:accent2>
        <a:accent3>
          <a:srgbClr val="FFFFFF"/>
        </a:accent3>
        <a:accent4>
          <a:srgbClr val="424749"/>
        </a:accent4>
        <a:accent5>
          <a:srgbClr val="C6D1D8"/>
        </a:accent5>
        <a:accent6>
          <a:srgbClr val="395C6D"/>
        </a:accent6>
        <a:hlink>
          <a:srgbClr val="5C4154"/>
        </a:hlink>
        <a:folHlink>
          <a:srgbClr val="AB979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85daa2e-53d8-4475-82b8-9c7d25324e34">ACER-2015-23374</_dlc_DocId>
    <_dlc_DocIdUrl xmlns="985daa2e-53d8-4475-82b8-9c7d25324e34">
      <Url>http://extranet.acer.europa.eu/en/The_agency/Organisation/Expert_Groups/EG_on_Gas_Interoperability/Meetings/1st_Ad_Hoc_EG_Meeting_on_Interoperability/_layouts/DocIdRedir.aspx?ID=ACER-2015-23374</Url>
      <Description>ACER-2015-23374</Description>
    </_dlc_DocIdUrl>
    <ACER_Abstract xmlns="985daa2e-53d8-4475-82b8-9c7d25324e3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0C6F7B5B6B8C41B80A7DD885F87D29" ma:contentTypeVersion="21" ma:contentTypeDescription="Create a new document." ma:contentTypeScope="" ma:versionID="c1c6caef570297bff0285dad75eb96fd">
  <xsd:schema xmlns:xsd="http://www.w3.org/2001/XMLSchema" xmlns:xs="http://www.w3.org/2001/XMLSchema" xmlns:p="http://schemas.microsoft.com/office/2006/metadata/properties" xmlns:ns2="985daa2e-53d8-4475-82b8-9c7d25324e34" targetNamespace="http://schemas.microsoft.com/office/2006/metadata/properties" ma:root="true" ma:fieldsID="87577735a49fbbb1e880d92c7652797e" ns2:_="">
    <xsd:import namespace="985daa2e-53d8-4475-82b8-9c7d25324e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8A5037-743E-4711-9BEB-7A8D6DDD46EA}"/>
</file>

<file path=customXml/itemProps2.xml><?xml version="1.0" encoding="utf-8"?>
<ds:datastoreItem xmlns:ds="http://schemas.openxmlformats.org/officeDocument/2006/customXml" ds:itemID="{A0D585D2-67F8-4974-A9E8-83C5EB42A616}"/>
</file>

<file path=customXml/itemProps3.xml><?xml version="1.0" encoding="utf-8"?>
<ds:datastoreItem xmlns:ds="http://schemas.openxmlformats.org/officeDocument/2006/customXml" ds:itemID="{498D49CF-4B81-4FEA-B8B2-AE389D4BB883}"/>
</file>

<file path=customXml/itemProps4.xml><?xml version="1.0" encoding="utf-8"?>
<ds:datastoreItem xmlns:ds="http://schemas.openxmlformats.org/officeDocument/2006/customXml" ds:itemID="{F2F48D0F-129C-42B6-9E8D-54909DDB08F5}"/>
</file>

<file path=docProps/app.xml><?xml version="1.0" encoding="utf-8"?>
<Properties xmlns="http://schemas.openxmlformats.org/officeDocument/2006/extended-properties" xmlns:vt="http://schemas.openxmlformats.org/officeDocument/2006/docPropsVTypes">
  <Template>PrésentationMarcogaz</Template>
  <TotalTime>170</TotalTime>
  <Words>866</Words>
  <Application>Microsoft Office PowerPoint</Application>
  <PresentationFormat>On-screen Show (4:3)</PresentationFormat>
  <Paragraphs>138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PrésentationMarcogaz</vt:lpstr>
      <vt:lpstr>Harmonization of gas quality update</vt:lpstr>
      <vt:lpstr>Brief history of the project</vt:lpstr>
      <vt:lpstr>Proposal not accepted</vt:lpstr>
      <vt:lpstr>Phase 1: Appliance behaviour  study</vt:lpstr>
      <vt:lpstr>Organisation and timeline </vt:lpstr>
      <vt:lpstr>Some results</vt:lpstr>
      <vt:lpstr>Current status</vt:lpstr>
      <vt:lpstr>Standardisation activities in progress</vt:lpstr>
      <vt:lpstr>Possible outcome</vt:lpstr>
      <vt:lpstr>End of presentation</vt:lpstr>
    </vt:vector>
  </TitlesOfParts>
  <Company>GDF SUEZ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Harmonization of gas quality</dc:title>
  <dc:creator>François Cagnon</dc:creator>
  <cp:lastModifiedBy>Daniel Hec</cp:lastModifiedBy>
  <cp:revision>19</cp:revision>
  <dcterms:created xsi:type="dcterms:W3CDTF">2011-10-07T11:53:18Z</dcterms:created>
  <dcterms:modified xsi:type="dcterms:W3CDTF">2011-10-11T15:22:17Z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0x010100FF0C6F7B5B6B8C41B80A7DD885F87D29</vt:lpwstr>
  </property>
  <property fmtid="{D5CDD505-2E9C-101B-9397-08002B2CF9AE}" pid="3" name="_dlc_DocIdItemGuid">
    <vt:lpwstr>860db454-986c-4da2-b124-4502b9f4b528</vt:lpwstr>
  </property>
</Properties>
</file>